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73" r:id="rId4"/>
    <p:sldId id="274" r:id="rId5"/>
    <p:sldId id="258" r:id="rId6"/>
    <p:sldId id="264" r:id="rId7"/>
    <p:sldId id="260" r:id="rId8"/>
    <p:sldId id="266" r:id="rId9"/>
    <p:sldId id="263" r:id="rId10"/>
    <p:sldId id="267" r:id="rId11"/>
    <p:sldId id="270" r:id="rId12"/>
    <p:sldId id="268" r:id="rId13"/>
    <p:sldId id="271" r:id="rId14"/>
    <p:sldId id="269" r:id="rId15"/>
    <p:sldId id="275" r:id="rId16"/>
    <p:sldId id="265" r:id="rId17"/>
    <p:sldId id="261" r:id="rId18"/>
    <p:sldId id="259" r:id="rId19"/>
    <p:sldId id="272" r:id="rId20"/>
    <p:sldId id="26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70" d="100"/>
          <a:sy n="70" d="100"/>
        </p:scale>
        <p:origin x="1094" y="3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309538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189815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1830F9-7A98-4196-82A6-927817CDFFD2}"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90655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3907474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1830F9-7A98-4196-82A6-927817CDFFD2}"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29368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621726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3176292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226139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3206860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1598441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66617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870219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326890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903976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4102011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1F3B33-810E-4C9E-9A67-4FA20B297A73}" type="datetimeFigureOut">
              <a:rPr lang="en-US" smtClean="0"/>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1830F9-7A98-4196-82A6-927817CDFFD2}" type="slidenum">
              <a:rPr lang="en-US" smtClean="0"/>
              <a:t>‹#›</a:t>
            </a:fld>
            <a:endParaRPr lang="en-US" dirty="0"/>
          </a:p>
        </p:txBody>
      </p:sp>
    </p:spTree>
    <p:extLst>
      <p:ext uri="{BB962C8B-B14F-4D97-AF65-F5344CB8AC3E}">
        <p14:creationId xmlns:p14="http://schemas.microsoft.com/office/powerpoint/2010/main" val="3874993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D1F3B33-810E-4C9E-9A67-4FA20B297A73}" type="datetimeFigureOut">
              <a:rPr lang="en-US" smtClean="0"/>
              <a:t>11/30/2022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A1830F9-7A98-4196-82A6-927817CDFFD2}" type="slidenum">
              <a:rPr lang="en-US" smtClean="0"/>
              <a:t>‹#›</a:t>
            </a:fld>
            <a:endParaRPr lang="en-US" dirty="0"/>
          </a:p>
        </p:txBody>
      </p:sp>
    </p:spTree>
    <p:extLst>
      <p:ext uri="{BB962C8B-B14F-4D97-AF65-F5344CB8AC3E}">
        <p14:creationId xmlns:p14="http://schemas.microsoft.com/office/powerpoint/2010/main" val="92742668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s://www.sciencedirect.com/topics/earth-and-planetary-sciences/furrow-irrigation" TargetMode="External"/><Relationship Id="rId3" Type="http://schemas.openxmlformats.org/officeDocument/2006/relationships/hyperlink" Target="https://catalog.extension.oregonstate.edu/em8783" TargetMode="External"/><Relationship Id="rId7" Type="http://schemas.openxmlformats.org/officeDocument/2006/relationships/hyperlink" Target="https://blogs.ifas.ufl.edu/polkco/2019/07/10/micro-irrigation-a-water-saving-alternative/" TargetMode="External"/><Relationship Id="rId2" Type="http://schemas.openxmlformats.org/officeDocument/2006/relationships/hyperlink" Target="https://www.sciencebase.gov/catalog/item/get/5af3311be4b0da30c1b245d8" TargetMode="External"/><Relationship Id="rId1" Type="http://schemas.openxmlformats.org/officeDocument/2006/relationships/slideLayout" Target="../slideLayouts/slideLayout2.xml"/><Relationship Id="rId6" Type="http://schemas.openxmlformats.org/officeDocument/2006/relationships/hyperlink" Target="https://www.unwater.org/water-facts/water-scarcity" TargetMode="External"/><Relationship Id="rId11" Type="http://schemas.openxmlformats.org/officeDocument/2006/relationships/hyperlink" Target="https://www.nationalgeographic.com/history/article/puerto-rico-debated-statehood-since-colonization" TargetMode="External"/><Relationship Id="rId5" Type="http://schemas.openxmlformats.org/officeDocument/2006/relationships/hyperlink" Target="https://www.unicef.org/wash/water-scarcity" TargetMode="External"/><Relationship Id="rId10" Type="http://schemas.openxmlformats.org/officeDocument/2006/relationships/hyperlink" Target="https://www.everycrsreport.com/reports/R44158.html" TargetMode="External"/><Relationship Id="rId4" Type="http://schemas.openxmlformats.org/officeDocument/2006/relationships/hyperlink" Target="https://www.bls.gov/respondents/mwr/electronic-data-interchange/appendix-d-usps-state-abbreviations-and-fips-codes.htm" TargetMode="External"/><Relationship Id="rId9" Type="http://schemas.openxmlformats.org/officeDocument/2006/relationships/hyperlink" Target="https://pubs.er.usgs.gov/publication/cir144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F35B7A-EE77-4503-A557-CE96361AC985}"/>
              </a:ext>
            </a:extLst>
          </p:cNvPr>
          <p:cNvPicPr>
            <a:picLocks noChangeAspect="1"/>
          </p:cNvPicPr>
          <p:nvPr/>
        </p:nvPicPr>
        <p:blipFill>
          <a:blip r:embed="rId2"/>
          <a:stretch>
            <a:fillRect/>
          </a:stretch>
        </p:blipFill>
        <p:spPr>
          <a:xfrm rot="21437376">
            <a:off x="3097230" y="2486366"/>
            <a:ext cx="4631855" cy="3080778"/>
          </a:xfrm>
          <a:prstGeom prst="rect">
            <a:avLst/>
          </a:prstGeom>
        </p:spPr>
      </p:pic>
      <p:sp>
        <p:nvSpPr>
          <p:cNvPr id="2" name="Title 1">
            <a:extLst>
              <a:ext uri="{FF2B5EF4-FFF2-40B4-BE49-F238E27FC236}">
                <a16:creationId xmlns:a16="http://schemas.microsoft.com/office/drawing/2014/main" id="{273F7F47-5512-4B57-8A0B-335705484BCE}"/>
              </a:ext>
            </a:extLst>
          </p:cNvPr>
          <p:cNvSpPr>
            <a:spLocks noGrp="1"/>
          </p:cNvSpPr>
          <p:nvPr>
            <p:ph type="ctrTitle"/>
          </p:nvPr>
        </p:nvSpPr>
        <p:spPr>
          <a:xfrm>
            <a:off x="1157525" y="204000"/>
            <a:ext cx="8041064" cy="2203515"/>
          </a:xfrm>
        </p:spPr>
        <p:txBody>
          <a:bodyPr/>
          <a:lstStyle/>
          <a:p>
            <a:pPr algn="ctr"/>
            <a:r>
              <a:rPr lang="en-US" sz="4000" dirty="0"/>
              <a:t>Irrigation Methods Water Usage in the United States and Techniques to Ensure Water Efficiency</a:t>
            </a:r>
          </a:p>
        </p:txBody>
      </p:sp>
      <p:sp>
        <p:nvSpPr>
          <p:cNvPr id="3" name="Subtitle 2">
            <a:extLst>
              <a:ext uri="{FF2B5EF4-FFF2-40B4-BE49-F238E27FC236}">
                <a16:creationId xmlns:a16="http://schemas.microsoft.com/office/drawing/2014/main" id="{149C88AA-6DCD-4898-9128-5186BF02386B}"/>
              </a:ext>
            </a:extLst>
          </p:cNvPr>
          <p:cNvSpPr>
            <a:spLocks noGrp="1"/>
          </p:cNvSpPr>
          <p:nvPr>
            <p:ph type="subTitle" idx="1"/>
          </p:nvPr>
        </p:nvSpPr>
        <p:spPr>
          <a:xfrm>
            <a:off x="1431653" y="5618375"/>
            <a:ext cx="7766936" cy="1239625"/>
          </a:xfrm>
        </p:spPr>
        <p:txBody>
          <a:bodyPr>
            <a:normAutofit/>
          </a:bodyPr>
          <a:lstStyle/>
          <a:p>
            <a:pPr algn="ctr"/>
            <a:r>
              <a:rPr lang="en-US" sz="3200" b="1" dirty="0">
                <a:solidFill>
                  <a:schemeClr val="tx1"/>
                </a:solidFill>
              </a:rPr>
              <a:t>Marcos Andrade</a:t>
            </a:r>
          </a:p>
          <a:p>
            <a:pPr algn="ctr"/>
            <a:r>
              <a:rPr lang="en-US" sz="3200" b="1" dirty="0">
                <a:solidFill>
                  <a:schemeClr val="tx1"/>
                </a:solidFill>
              </a:rPr>
              <a:t>December 1</a:t>
            </a:r>
            <a:r>
              <a:rPr lang="en-US" sz="3200" b="1" baseline="30000" dirty="0">
                <a:solidFill>
                  <a:schemeClr val="tx1"/>
                </a:solidFill>
              </a:rPr>
              <a:t>st</a:t>
            </a:r>
            <a:r>
              <a:rPr lang="en-US" sz="3200" b="1" dirty="0">
                <a:solidFill>
                  <a:schemeClr val="tx1"/>
                </a:solidFill>
              </a:rPr>
              <a:t>, 2022</a:t>
            </a:r>
          </a:p>
        </p:txBody>
      </p:sp>
      <p:sp>
        <p:nvSpPr>
          <p:cNvPr id="5" name="Subtitle 2">
            <a:extLst>
              <a:ext uri="{FF2B5EF4-FFF2-40B4-BE49-F238E27FC236}">
                <a16:creationId xmlns:a16="http://schemas.microsoft.com/office/drawing/2014/main" id="{9258A096-BD14-482E-9633-268A55B48613}"/>
              </a:ext>
            </a:extLst>
          </p:cNvPr>
          <p:cNvSpPr txBox="1">
            <a:spLocks/>
          </p:cNvSpPr>
          <p:nvPr/>
        </p:nvSpPr>
        <p:spPr>
          <a:xfrm>
            <a:off x="7395077" y="5421261"/>
            <a:ext cx="1999585" cy="563471"/>
          </a:xfrm>
          <a:prstGeom prst="rect">
            <a:avLst/>
          </a:prstGeom>
        </p:spPr>
        <p:txBody>
          <a:bodyPr vert="horz" lIns="91440" tIns="45720" rIns="91440" bIns="45720" rtlCol="0" anchor="t">
            <a:normAutofit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sz="3200" b="1" dirty="0">
                <a:solidFill>
                  <a:schemeClr val="tx1"/>
                </a:solidFill>
              </a:rPr>
              <a:t>Image (1)</a:t>
            </a:r>
          </a:p>
        </p:txBody>
      </p:sp>
    </p:spTree>
    <p:extLst>
      <p:ext uri="{BB962C8B-B14F-4D97-AF65-F5344CB8AC3E}">
        <p14:creationId xmlns:p14="http://schemas.microsoft.com/office/powerpoint/2010/main" val="300404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4D095E-D051-46B7-9299-66F36581452F}"/>
              </a:ext>
            </a:extLst>
          </p:cNvPr>
          <p:cNvSpPr>
            <a:spLocks noGrp="1"/>
          </p:cNvSpPr>
          <p:nvPr>
            <p:ph type="ctrTitle"/>
          </p:nvPr>
        </p:nvSpPr>
        <p:spPr>
          <a:xfrm>
            <a:off x="6096000" y="2460170"/>
            <a:ext cx="4983637" cy="3200677"/>
          </a:xfrm>
        </p:spPr>
        <p:txBody>
          <a:bodyPr/>
          <a:lstStyle/>
          <a:p>
            <a:br>
              <a:rPr lang="en-US" dirty="0"/>
            </a:br>
            <a:r>
              <a:rPr lang="en-US" dirty="0"/>
              <a:t>Irrigation-Golf</a:t>
            </a:r>
            <a:br>
              <a:rPr lang="en-US" dirty="0"/>
            </a:br>
            <a:br>
              <a:rPr lang="en-US" dirty="0"/>
            </a:br>
            <a:r>
              <a:rPr lang="en-US" dirty="0"/>
              <a:t>Figure 3</a:t>
            </a:r>
          </a:p>
        </p:txBody>
      </p:sp>
      <p:pic>
        <p:nvPicPr>
          <p:cNvPr id="2" name="Picture 1">
            <a:extLst>
              <a:ext uri="{FF2B5EF4-FFF2-40B4-BE49-F238E27FC236}">
                <a16:creationId xmlns:a16="http://schemas.microsoft.com/office/drawing/2014/main" id="{7E33AF7E-0B36-4CF2-83AA-889447E8AC7A}"/>
              </a:ext>
            </a:extLst>
          </p:cNvPr>
          <p:cNvPicPr>
            <a:picLocks noChangeAspect="1"/>
          </p:cNvPicPr>
          <p:nvPr/>
        </p:nvPicPr>
        <p:blipFill>
          <a:blip r:embed="rId2"/>
          <a:stretch>
            <a:fillRect/>
          </a:stretch>
        </p:blipFill>
        <p:spPr>
          <a:xfrm>
            <a:off x="1179886" y="228322"/>
            <a:ext cx="5194242" cy="6401355"/>
          </a:xfrm>
          <a:prstGeom prst="rect">
            <a:avLst/>
          </a:prstGeom>
        </p:spPr>
      </p:pic>
    </p:spTree>
    <p:extLst>
      <p:ext uri="{BB962C8B-B14F-4D97-AF65-F5344CB8AC3E}">
        <p14:creationId xmlns:p14="http://schemas.microsoft.com/office/powerpoint/2010/main" val="392603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EE80A85-172B-4457-9491-F394825E5EC5}"/>
              </a:ext>
            </a:extLst>
          </p:cNvPr>
          <p:cNvSpPr txBox="1">
            <a:spLocks/>
          </p:cNvSpPr>
          <p:nvPr/>
        </p:nvSpPr>
        <p:spPr>
          <a:xfrm>
            <a:off x="1129995" y="2093450"/>
            <a:ext cx="7766936" cy="164630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Figure 4</a:t>
            </a:r>
          </a:p>
        </p:txBody>
      </p:sp>
      <p:pic>
        <p:nvPicPr>
          <p:cNvPr id="2" name="Picture 1">
            <a:extLst>
              <a:ext uri="{FF2B5EF4-FFF2-40B4-BE49-F238E27FC236}">
                <a16:creationId xmlns:a16="http://schemas.microsoft.com/office/drawing/2014/main" id="{15A8BE18-0368-412E-974C-EF905CA5C23D}"/>
              </a:ext>
            </a:extLst>
          </p:cNvPr>
          <p:cNvPicPr>
            <a:picLocks noChangeAspect="1"/>
          </p:cNvPicPr>
          <p:nvPr/>
        </p:nvPicPr>
        <p:blipFill>
          <a:blip r:embed="rId2"/>
          <a:stretch>
            <a:fillRect/>
          </a:stretch>
        </p:blipFill>
        <p:spPr>
          <a:xfrm>
            <a:off x="4332056" y="520292"/>
            <a:ext cx="6921988" cy="5817416"/>
          </a:xfrm>
          <a:prstGeom prst="rect">
            <a:avLst/>
          </a:prstGeom>
        </p:spPr>
      </p:pic>
    </p:spTree>
    <p:extLst>
      <p:ext uri="{BB962C8B-B14F-4D97-AF65-F5344CB8AC3E}">
        <p14:creationId xmlns:p14="http://schemas.microsoft.com/office/powerpoint/2010/main" val="91069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4D095E-D051-46B7-9299-66F36581452F}"/>
              </a:ext>
            </a:extLst>
          </p:cNvPr>
          <p:cNvSpPr>
            <a:spLocks noGrp="1"/>
          </p:cNvSpPr>
          <p:nvPr>
            <p:ph type="ctrTitle"/>
          </p:nvPr>
        </p:nvSpPr>
        <p:spPr>
          <a:xfrm>
            <a:off x="5213022" y="132674"/>
            <a:ext cx="3080592" cy="1646302"/>
          </a:xfrm>
        </p:spPr>
        <p:txBody>
          <a:bodyPr/>
          <a:lstStyle/>
          <a:p>
            <a:r>
              <a:rPr lang="en-US" dirty="0"/>
              <a:t>Figure 5</a:t>
            </a:r>
          </a:p>
        </p:txBody>
      </p:sp>
      <p:pic>
        <p:nvPicPr>
          <p:cNvPr id="2" name="Picture 1">
            <a:extLst>
              <a:ext uri="{FF2B5EF4-FFF2-40B4-BE49-F238E27FC236}">
                <a16:creationId xmlns:a16="http://schemas.microsoft.com/office/drawing/2014/main" id="{792EDD3E-DFFC-437A-881A-97004CE81752}"/>
              </a:ext>
            </a:extLst>
          </p:cNvPr>
          <p:cNvPicPr>
            <a:picLocks noChangeAspect="1"/>
          </p:cNvPicPr>
          <p:nvPr/>
        </p:nvPicPr>
        <p:blipFill>
          <a:blip r:embed="rId2"/>
          <a:stretch>
            <a:fillRect/>
          </a:stretch>
        </p:blipFill>
        <p:spPr>
          <a:xfrm>
            <a:off x="860782" y="715619"/>
            <a:ext cx="7503991" cy="5426761"/>
          </a:xfrm>
          <a:prstGeom prst="rect">
            <a:avLst/>
          </a:prstGeom>
        </p:spPr>
      </p:pic>
    </p:spTree>
    <p:extLst>
      <p:ext uri="{BB962C8B-B14F-4D97-AF65-F5344CB8AC3E}">
        <p14:creationId xmlns:p14="http://schemas.microsoft.com/office/powerpoint/2010/main" val="2625268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EE80A85-172B-4457-9491-F394825E5EC5}"/>
              </a:ext>
            </a:extLst>
          </p:cNvPr>
          <p:cNvSpPr txBox="1">
            <a:spLocks/>
          </p:cNvSpPr>
          <p:nvPr/>
        </p:nvSpPr>
        <p:spPr>
          <a:xfrm>
            <a:off x="6965186" y="490892"/>
            <a:ext cx="1943144" cy="630897"/>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Figure 6</a:t>
            </a:r>
          </a:p>
        </p:txBody>
      </p:sp>
      <p:pic>
        <p:nvPicPr>
          <p:cNvPr id="2" name="Picture 1">
            <a:extLst>
              <a:ext uri="{FF2B5EF4-FFF2-40B4-BE49-F238E27FC236}">
                <a16:creationId xmlns:a16="http://schemas.microsoft.com/office/drawing/2014/main" id="{C6E8F7FA-E6C6-48C9-9C00-05689580564F}"/>
              </a:ext>
            </a:extLst>
          </p:cNvPr>
          <p:cNvPicPr>
            <a:picLocks noChangeAspect="1"/>
          </p:cNvPicPr>
          <p:nvPr/>
        </p:nvPicPr>
        <p:blipFill>
          <a:blip r:embed="rId2"/>
          <a:stretch>
            <a:fillRect/>
          </a:stretch>
        </p:blipFill>
        <p:spPr>
          <a:xfrm>
            <a:off x="510419" y="290053"/>
            <a:ext cx="7090993" cy="6277893"/>
          </a:xfrm>
          <a:prstGeom prst="rect">
            <a:avLst/>
          </a:prstGeom>
        </p:spPr>
      </p:pic>
    </p:spTree>
    <p:extLst>
      <p:ext uri="{BB962C8B-B14F-4D97-AF65-F5344CB8AC3E}">
        <p14:creationId xmlns:p14="http://schemas.microsoft.com/office/powerpoint/2010/main" val="2017413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29EA30-E527-4974-B565-636802CC30B2}"/>
              </a:ext>
            </a:extLst>
          </p:cNvPr>
          <p:cNvPicPr>
            <a:picLocks noChangeAspect="1"/>
          </p:cNvPicPr>
          <p:nvPr/>
        </p:nvPicPr>
        <p:blipFill>
          <a:blip r:embed="rId2"/>
          <a:stretch>
            <a:fillRect/>
          </a:stretch>
        </p:blipFill>
        <p:spPr>
          <a:xfrm>
            <a:off x="876693" y="262473"/>
            <a:ext cx="10588502" cy="5821533"/>
          </a:xfrm>
          <a:prstGeom prst="rect">
            <a:avLst/>
          </a:prstGeom>
        </p:spPr>
      </p:pic>
      <p:sp>
        <p:nvSpPr>
          <p:cNvPr id="3" name="Title 2">
            <a:extLst>
              <a:ext uri="{FF2B5EF4-FFF2-40B4-BE49-F238E27FC236}">
                <a16:creationId xmlns:a16="http://schemas.microsoft.com/office/drawing/2014/main" id="{BA4D095E-D051-46B7-9299-66F36581452F}"/>
              </a:ext>
            </a:extLst>
          </p:cNvPr>
          <p:cNvSpPr>
            <a:spLocks noGrp="1"/>
          </p:cNvSpPr>
          <p:nvPr>
            <p:ph type="ctrTitle"/>
          </p:nvPr>
        </p:nvSpPr>
        <p:spPr>
          <a:xfrm>
            <a:off x="4076701" y="5882326"/>
            <a:ext cx="4292600" cy="874002"/>
          </a:xfrm>
        </p:spPr>
        <p:txBody>
          <a:bodyPr/>
          <a:lstStyle/>
          <a:p>
            <a:r>
              <a:rPr lang="en-US" dirty="0"/>
              <a:t>Figure 7 (9)</a:t>
            </a:r>
          </a:p>
        </p:txBody>
      </p:sp>
      <p:sp>
        <p:nvSpPr>
          <p:cNvPr id="5" name="TextBox 4">
            <a:extLst>
              <a:ext uri="{FF2B5EF4-FFF2-40B4-BE49-F238E27FC236}">
                <a16:creationId xmlns:a16="http://schemas.microsoft.com/office/drawing/2014/main" id="{8C354D9D-51D3-4393-922C-BF2CFEDCDBEF}"/>
              </a:ext>
            </a:extLst>
          </p:cNvPr>
          <p:cNvSpPr txBox="1"/>
          <p:nvPr/>
        </p:nvSpPr>
        <p:spPr>
          <a:xfrm>
            <a:off x="1128860" y="6235501"/>
            <a:ext cx="6103854"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Congressional Research Service </a:t>
            </a:r>
            <a:endParaRPr lang="en-US" dirty="0"/>
          </a:p>
        </p:txBody>
      </p:sp>
    </p:spTree>
    <p:extLst>
      <p:ext uri="{BB962C8B-B14F-4D97-AF65-F5344CB8AC3E}">
        <p14:creationId xmlns:p14="http://schemas.microsoft.com/office/powerpoint/2010/main" val="416984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79CA-5CEB-45C7-9333-F4D274D4C291}"/>
              </a:ext>
            </a:extLst>
          </p:cNvPr>
          <p:cNvSpPr>
            <a:spLocks noGrp="1"/>
          </p:cNvSpPr>
          <p:nvPr>
            <p:ph type="title"/>
          </p:nvPr>
        </p:nvSpPr>
        <p:spPr>
          <a:xfrm>
            <a:off x="677334" y="609600"/>
            <a:ext cx="8596668" cy="783771"/>
          </a:xfrm>
        </p:spPr>
        <p:txBody>
          <a:bodyPr/>
          <a:lstStyle/>
          <a:p>
            <a:r>
              <a:rPr lang="en-US" dirty="0"/>
              <a:t>Techniques to Ensure Water Efficiency</a:t>
            </a:r>
          </a:p>
        </p:txBody>
      </p:sp>
      <p:sp>
        <p:nvSpPr>
          <p:cNvPr id="3" name="Content Placeholder 2">
            <a:extLst>
              <a:ext uri="{FF2B5EF4-FFF2-40B4-BE49-F238E27FC236}">
                <a16:creationId xmlns:a16="http://schemas.microsoft.com/office/drawing/2014/main" id="{1DC486F8-7937-47A9-9EA5-C08AB4EEF6DD}"/>
              </a:ext>
            </a:extLst>
          </p:cNvPr>
          <p:cNvSpPr>
            <a:spLocks noGrp="1"/>
          </p:cNvSpPr>
          <p:nvPr>
            <p:ph idx="1"/>
          </p:nvPr>
        </p:nvSpPr>
        <p:spPr>
          <a:xfrm>
            <a:off x="590248" y="6063447"/>
            <a:ext cx="4232123" cy="507934"/>
          </a:xfrm>
        </p:spPr>
        <p:txBody>
          <a:bodyPr>
            <a:normAutofit/>
          </a:bodyPr>
          <a:lstStyle/>
          <a:p>
            <a:pPr marL="0" indent="0" algn="ctr">
              <a:buNone/>
            </a:pPr>
            <a:r>
              <a:rPr lang="en-US" sz="2400" b="1" dirty="0">
                <a:solidFill>
                  <a:schemeClr val="tx1"/>
                </a:solidFill>
              </a:rPr>
              <a:t>Oregon State University (2)</a:t>
            </a:r>
          </a:p>
        </p:txBody>
      </p:sp>
      <p:sp>
        <p:nvSpPr>
          <p:cNvPr id="4" name="Content Placeholder 2">
            <a:extLst>
              <a:ext uri="{FF2B5EF4-FFF2-40B4-BE49-F238E27FC236}">
                <a16:creationId xmlns:a16="http://schemas.microsoft.com/office/drawing/2014/main" id="{29471E5C-0105-4496-A12B-7A05FC5A9B56}"/>
              </a:ext>
            </a:extLst>
          </p:cNvPr>
          <p:cNvSpPr txBox="1">
            <a:spLocks/>
          </p:cNvSpPr>
          <p:nvPr/>
        </p:nvSpPr>
        <p:spPr>
          <a:xfrm>
            <a:off x="508997" y="1955393"/>
            <a:ext cx="5159828" cy="783771"/>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ctr"/>
            <a:r>
              <a:rPr lang="en-US" sz="4000" dirty="0">
                <a:solidFill>
                  <a:schemeClr val="tx1"/>
                </a:solidFill>
              </a:rPr>
              <a:t>Scheduled Irrigation</a:t>
            </a:r>
          </a:p>
        </p:txBody>
      </p:sp>
      <p:sp>
        <p:nvSpPr>
          <p:cNvPr id="5" name="Content Placeholder 2">
            <a:extLst>
              <a:ext uri="{FF2B5EF4-FFF2-40B4-BE49-F238E27FC236}">
                <a16:creationId xmlns:a16="http://schemas.microsoft.com/office/drawing/2014/main" id="{F4F536DF-29E3-4A88-81AB-4DA206CCAD32}"/>
              </a:ext>
            </a:extLst>
          </p:cNvPr>
          <p:cNvSpPr txBox="1">
            <a:spLocks/>
          </p:cNvSpPr>
          <p:nvPr/>
        </p:nvSpPr>
        <p:spPr>
          <a:xfrm>
            <a:off x="5255170" y="5189335"/>
            <a:ext cx="4433116" cy="805098"/>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ctr"/>
            <a:r>
              <a:rPr lang="en-US" sz="4000" dirty="0">
                <a:solidFill>
                  <a:schemeClr val="tx1"/>
                </a:solidFill>
              </a:rPr>
              <a:t>Deficit Irrigation</a:t>
            </a:r>
          </a:p>
        </p:txBody>
      </p:sp>
      <p:sp>
        <p:nvSpPr>
          <p:cNvPr id="6" name="Content Placeholder 2">
            <a:extLst>
              <a:ext uri="{FF2B5EF4-FFF2-40B4-BE49-F238E27FC236}">
                <a16:creationId xmlns:a16="http://schemas.microsoft.com/office/drawing/2014/main" id="{AB38BA5E-C186-4219-8A4C-F82D2E2590B2}"/>
              </a:ext>
            </a:extLst>
          </p:cNvPr>
          <p:cNvSpPr txBox="1">
            <a:spLocks/>
          </p:cNvSpPr>
          <p:nvPr/>
        </p:nvSpPr>
        <p:spPr>
          <a:xfrm>
            <a:off x="1066112" y="3569220"/>
            <a:ext cx="4602713" cy="1436989"/>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ctr"/>
            <a:r>
              <a:rPr lang="en-US" sz="4000" dirty="0">
                <a:solidFill>
                  <a:schemeClr val="tx1"/>
                </a:solidFill>
              </a:rPr>
              <a:t>Plan Acreage Under Irrigation</a:t>
            </a:r>
          </a:p>
        </p:txBody>
      </p:sp>
      <p:sp>
        <p:nvSpPr>
          <p:cNvPr id="7" name="Content Placeholder 2">
            <a:extLst>
              <a:ext uri="{FF2B5EF4-FFF2-40B4-BE49-F238E27FC236}">
                <a16:creationId xmlns:a16="http://schemas.microsoft.com/office/drawing/2014/main" id="{67EE092B-E3BD-45B4-93CC-F667B39B7CD0}"/>
              </a:ext>
            </a:extLst>
          </p:cNvPr>
          <p:cNvSpPr txBox="1">
            <a:spLocks/>
          </p:cNvSpPr>
          <p:nvPr/>
        </p:nvSpPr>
        <p:spPr>
          <a:xfrm>
            <a:off x="5939366" y="2381595"/>
            <a:ext cx="3932645" cy="1436989"/>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ctr"/>
            <a:r>
              <a:rPr lang="en-US" sz="4000" dirty="0">
                <a:solidFill>
                  <a:schemeClr val="tx1"/>
                </a:solidFill>
              </a:rPr>
              <a:t>Sedimentation Basins</a:t>
            </a:r>
          </a:p>
        </p:txBody>
      </p:sp>
    </p:spTree>
    <p:extLst>
      <p:ext uri="{BB962C8B-B14F-4D97-AF65-F5344CB8AC3E}">
        <p14:creationId xmlns:p14="http://schemas.microsoft.com/office/powerpoint/2010/main" val="981758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7F47-5512-4B57-8A0B-335705484BCE}"/>
              </a:ext>
            </a:extLst>
          </p:cNvPr>
          <p:cNvSpPr>
            <a:spLocks noGrp="1"/>
          </p:cNvSpPr>
          <p:nvPr>
            <p:ph type="title"/>
          </p:nvPr>
        </p:nvSpPr>
        <p:spPr/>
        <p:txBody>
          <a:bodyPr/>
          <a:lstStyle/>
          <a:p>
            <a:r>
              <a:rPr lang="en-US" dirty="0"/>
              <a:t>Discussion</a:t>
            </a:r>
          </a:p>
        </p:txBody>
      </p:sp>
      <p:sp>
        <p:nvSpPr>
          <p:cNvPr id="4" name="Content Placeholder 3">
            <a:extLst>
              <a:ext uri="{FF2B5EF4-FFF2-40B4-BE49-F238E27FC236}">
                <a16:creationId xmlns:a16="http://schemas.microsoft.com/office/drawing/2014/main" id="{21B39ECB-AE26-4A17-B03B-3370BF706F08}"/>
              </a:ext>
            </a:extLst>
          </p:cNvPr>
          <p:cNvSpPr>
            <a:spLocks noGrp="1"/>
          </p:cNvSpPr>
          <p:nvPr>
            <p:ph idx="1"/>
          </p:nvPr>
        </p:nvSpPr>
        <p:spPr>
          <a:xfrm>
            <a:off x="677334" y="1480457"/>
            <a:ext cx="8596668" cy="5029199"/>
          </a:xfrm>
        </p:spPr>
        <p:txBody>
          <a:bodyPr>
            <a:normAutofit fontScale="92500"/>
          </a:bodyPr>
          <a:lstStyle/>
          <a:p>
            <a:pPr>
              <a:lnSpc>
                <a:spcPct val="200000"/>
              </a:lnSpc>
            </a:pPr>
            <a:r>
              <a:rPr lang="en-US" sz="2400" dirty="0">
                <a:solidFill>
                  <a:schemeClr val="tx1"/>
                </a:solidFill>
              </a:rPr>
              <a:t>Definition for multiple irrigation methods</a:t>
            </a:r>
          </a:p>
          <a:p>
            <a:pPr>
              <a:lnSpc>
                <a:spcPct val="200000"/>
              </a:lnSpc>
            </a:pPr>
            <a:r>
              <a:rPr lang="en-US" sz="2400" dirty="0">
                <a:solidFill>
                  <a:schemeClr val="tx1"/>
                </a:solidFill>
              </a:rPr>
              <a:t>Confirmed that data align for the most part with these water usage estimations</a:t>
            </a:r>
          </a:p>
          <a:p>
            <a:pPr>
              <a:lnSpc>
                <a:spcPct val="200000"/>
              </a:lnSpc>
            </a:pPr>
            <a:r>
              <a:rPr lang="en-US" sz="2400" dirty="0">
                <a:solidFill>
                  <a:schemeClr val="tx1"/>
                </a:solidFill>
              </a:rPr>
              <a:t>Discovered multiple irrigation efficiency practices </a:t>
            </a:r>
          </a:p>
          <a:p>
            <a:pPr>
              <a:lnSpc>
                <a:spcPct val="200000"/>
              </a:lnSpc>
            </a:pPr>
            <a:r>
              <a:rPr lang="en-US" sz="2400" dirty="0">
                <a:solidFill>
                  <a:schemeClr val="tx1"/>
                </a:solidFill>
              </a:rPr>
              <a:t>Interesting that even efficient methods can still be improved</a:t>
            </a:r>
          </a:p>
          <a:p>
            <a:pPr>
              <a:lnSpc>
                <a:spcPct val="200000"/>
              </a:lnSpc>
            </a:pPr>
            <a:r>
              <a:rPr lang="en-US" sz="2400" dirty="0">
                <a:solidFill>
                  <a:schemeClr val="tx1"/>
                </a:solidFill>
              </a:rPr>
              <a:t>Awareness in taking care of water in all aspects</a:t>
            </a:r>
          </a:p>
          <a:p>
            <a:endParaRPr lang="en-US" sz="2400" dirty="0">
              <a:solidFill>
                <a:schemeClr val="tx1"/>
              </a:solidFill>
            </a:endParaRPr>
          </a:p>
        </p:txBody>
      </p:sp>
    </p:spTree>
    <p:extLst>
      <p:ext uri="{BB962C8B-B14F-4D97-AF65-F5344CB8AC3E}">
        <p14:creationId xmlns:p14="http://schemas.microsoft.com/office/powerpoint/2010/main" val="3336684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78E4F-DB7A-46E4-91CB-8D0E5C9B0DE6}"/>
              </a:ext>
            </a:extLst>
          </p:cNvPr>
          <p:cNvSpPr>
            <a:spLocks noGrp="1"/>
          </p:cNvSpPr>
          <p:nvPr>
            <p:ph type="ctrTitle"/>
          </p:nvPr>
        </p:nvSpPr>
        <p:spPr>
          <a:xfrm>
            <a:off x="3205112" y="377131"/>
            <a:ext cx="3485945" cy="823151"/>
          </a:xfrm>
        </p:spPr>
        <p:txBody>
          <a:bodyPr/>
          <a:lstStyle/>
          <a:p>
            <a:r>
              <a:rPr lang="en-US" dirty="0"/>
              <a:t>Conclusion</a:t>
            </a:r>
          </a:p>
        </p:txBody>
      </p:sp>
      <p:sp>
        <p:nvSpPr>
          <p:cNvPr id="7" name="Subtitle 6">
            <a:extLst>
              <a:ext uri="{FF2B5EF4-FFF2-40B4-BE49-F238E27FC236}">
                <a16:creationId xmlns:a16="http://schemas.microsoft.com/office/drawing/2014/main" id="{797FE9D2-270F-4B21-8B9D-229B529B7D8E}"/>
              </a:ext>
            </a:extLst>
          </p:cNvPr>
          <p:cNvSpPr>
            <a:spLocks noGrp="1"/>
          </p:cNvSpPr>
          <p:nvPr>
            <p:ph type="subTitle" idx="1"/>
          </p:nvPr>
        </p:nvSpPr>
        <p:spPr>
          <a:xfrm>
            <a:off x="381000" y="4318000"/>
            <a:ext cx="9067800" cy="2349500"/>
          </a:xfrm>
        </p:spPr>
        <p:txBody>
          <a:bodyPr>
            <a:normAutofit/>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a:p>
            <a:pPr algn="just"/>
            <a:r>
              <a:rPr lang="en-US" sz="2400" dirty="0">
                <a:solidFill>
                  <a:schemeClr val="tx1"/>
                </a:solidFill>
              </a:rPr>
              <a:t>Future studies about how to implement the previously mentioned irrigation efficiency practices can be done focusing attention prioritizing these three irrigation methods according to their water usage.</a:t>
            </a:r>
          </a:p>
        </p:txBody>
      </p:sp>
      <p:sp>
        <p:nvSpPr>
          <p:cNvPr id="5" name="TextBox 4">
            <a:extLst>
              <a:ext uri="{FF2B5EF4-FFF2-40B4-BE49-F238E27FC236}">
                <a16:creationId xmlns:a16="http://schemas.microsoft.com/office/drawing/2014/main" id="{A7A8C855-880E-4FEA-9BE2-0BF9DD31B62F}"/>
              </a:ext>
            </a:extLst>
          </p:cNvPr>
          <p:cNvSpPr txBox="1"/>
          <p:nvPr/>
        </p:nvSpPr>
        <p:spPr>
          <a:xfrm>
            <a:off x="635001" y="2828835"/>
            <a:ext cx="3985434" cy="1200329"/>
          </a:xfrm>
          <a:prstGeom prst="rect">
            <a:avLst/>
          </a:prstGeom>
          <a:noFill/>
        </p:spPr>
        <p:txBody>
          <a:bodyPr wrap="square">
            <a:spAutoFit/>
          </a:bodyPr>
          <a:lstStyle/>
          <a:p>
            <a:r>
              <a:rPr lang="en-US" sz="2400" dirty="0"/>
              <a:t>Sprinkler = 400 gph (6)</a:t>
            </a:r>
          </a:p>
          <a:p>
            <a:r>
              <a:rPr lang="en-US" sz="2400" dirty="0"/>
              <a:t>Microirrigation = 30 gph (6)</a:t>
            </a:r>
          </a:p>
          <a:p>
            <a:r>
              <a:rPr lang="en-US" sz="2400" dirty="0"/>
              <a:t>Surface = 800 gph (7)</a:t>
            </a:r>
          </a:p>
        </p:txBody>
      </p:sp>
      <p:pic>
        <p:nvPicPr>
          <p:cNvPr id="3" name="Picture 2">
            <a:extLst>
              <a:ext uri="{FF2B5EF4-FFF2-40B4-BE49-F238E27FC236}">
                <a16:creationId xmlns:a16="http://schemas.microsoft.com/office/drawing/2014/main" id="{021F3028-A319-4E48-9E04-D42FCB223CC9}"/>
              </a:ext>
            </a:extLst>
          </p:cNvPr>
          <p:cNvPicPr>
            <a:picLocks noChangeAspect="1"/>
          </p:cNvPicPr>
          <p:nvPr/>
        </p:nvPicPr>
        <p:blipFill>
          <a:blip r:embed="rId2"/>
          <a:stretch>
            <a:fillRect/>
          </a:stretch>
        </p:blipFill>
        <p:spPr>
          <a:xfrm>
            <a:off x="5251441" y="1324625"/>
            <a:ext cx="3768232" cy="3334059"/>
          </a:xfrm>
          <a:prstGeom prst="rect">
            <a:avLst/>
          </a:prstGeom>
        </p:spPr>
      </p:pic>
    </p:spTree>
    <p:extLst>
      <p:ext uri="{BB962C8B-B14F-4D97-AF65-F5344CB8AC3E}">
        <p14:creationId xmlns:p14="http://schemas.microsoft.com/office/powerpoint/2010/main" val="3493152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7F47-5512-4B57-8A0B-335705484BCE}"/>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21B39ECB-AE26-4A17-B03B-3370BF706F08}"/>
              </a:ext>
            </a:extLst>
          </p:cNvPr>
          <p:cNvSpPr>
            <a:spLocks noGrp="1"/>
          </p:cNvSpPr>
          <p:nvPr>
            <p:ph idx="1"/>
          </p:nvPr>
        </p:nvSpPr>
        <p:spPr>
          <a:xfrm>
            <a:off x="347396" y="1415871"/>
            <a:ext cx="9503614" cy="5060343"/>
          </a:xfrm>
        </p:spPr>
        <p:txBody>
          <a:bodyPr>
            <a:normAutofit fontScale="55000" lnSpcReduction="20000"/>
          </a:bodyPr>
          <a:lstStyle/>
          <a:p>
            <a:pPr marL="0" marR="0">
              <a:lnSpc>
                <a:spcPct val="150000"/>
              </a:lnSpc>
              <a:spcBef>
                <a:spcPts val="0"/>
              </a:spcBef>
              <a:spcAft>
                <a:spcPts val="12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 S. for a C. W. USGS, Estimated Use of Water in the United States County-Level Data for 2015 - ScienceBase-Catalog. </a:t>
            </a:r>
            <a:r>
              <a:rPr lang="en-US" sz="18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www.sciencebase.gov</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(2017) Available at </a:t>
            </a:r>
            <a:r>
              <a:rPr lang="en-US"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https://www.sciencebase.gov/catalog/item/get/5af3311be4b0da30c1b245d8</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(November 5, 2022).</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C. C. Shock, B. M. Shock, T. Welch, “Strategies for Efficient Irrigation Water Use” Available at </a:t>
            </a:r>
            <a:r>
              <a:rPr lang="en-US"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https://catalog.extension.oregonstate.edu/em8783</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(Oregon State University, 2013).</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 U.S. Bureau of Labor Statistics, Appendix D ‐ USPS State Abbreviations and FIPS Codes: U.S. Bureau of Labor Statistics. </a:t>
            </a:r>
            <a:r>
              <a:rPr lang="en-US" sz="18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www.bls.gov</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(2005) Available at </a:t>
            </a:r>
            <a:r>
              <a:rPr lang="en-US"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https://www.bls.gov/respondents/mwr/electronic-data-interchange/appendix-d-usps-state-abbreviations-and-fips-codes.htm</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(November 20, 2022).</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 UNICEF, Water Scarcity. </a:t>
            </a:r>
            <a:r>
              <a:rPr lang="en-US" sz="18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UNICEF</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US"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https://www.unicef.org/wash/water-scarcity</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(2020).</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 United Nations, Water Scarcity. </a:t>
            </a:r>
            <a:r>
              <a:rPr lang="en-US" sz="18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UN-Water</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US"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https://www.unwater.org/water-facts/water-scarcity</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(2021).</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6. A. Yasalonis, Micro-Irrigation: A Water Saving Alternative. </a:t>
            </a:r>
            <a:r>
              <a:rPr lang="en-US" sz="18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UF/IFAS Extension Polk County</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(2019) Available at </a:t>
            </a:r>
            <a:r>
              <a:rPr lang="en-US"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https://blogs.ifas.ufl.edu/polkco/2019/07/10/micro-irrigation-a-water-saving-alternative/</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(November 26, 2022).</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7. ScienceDirect, Furrow Irrigation - Agricultural Water Management, 2002. </a:t>
            </a:r>
            <a:r>
              <a:rPr lang="en-US" sz="18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www.sciencedirect.com</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(2005) Available at </a:t>
            </a:r>
            <a:r>
              <a:rPr lang="en-US"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https://www.sciencedirect.com/topics/earth-and-planetary-sciences/furrow-irrigation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(November 24, 2022).</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 C. A. Dieter, </a:t>
            </a:r>
            <a:r>
              <a:rPr lang="en-US" sz="18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et al.</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Estimated use of water in the United States in 2015. </a:t>
            </a:r>
            <a:r>
              <a:rPr lang="en-US" sz="18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pubs.er.usgs.gov</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76 (2018) Available at </a:t>
            </a:r>
            <a:r>
              <a:rPr lang="en-US"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https://pubs.er.usgs.gov/publication/cir1441</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 M. Stubbs, “Irrigation in U.S. Agriculture: On-Farm Technologies and Best Management Practices Megan Stubbs Specialist in Agricultural Conservation and Natural Resources Policy” (2016) Available at </a:t>
            </a:r>
            <a:r>
              <a:rPr lang="en-US"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https://www.everycrsreport.com/reports/R44158.html</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(November 10, 2022).</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10. E. BLAKEMORE, Why Puerto Rico has debated U.S. statehood since its colonization. </a:t>
            </a:r>
            <a:r>
              <a:rPr lang="en-US" sz="18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History</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(2020) Available at </a:t>
            </a:r>
            <a:r>
              <a:rPr lang="en-US" sz="18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https://www.nationalgeographic.com/history/article/puerto-rico-debated-statehood-since-colonization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(November 28, 2022).</a:t>
            </a:r>
            <a:endParaRPr lang="en-US" sz="16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50817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7F47-5512-4B57-8A0B-335705484BCE}"/>
              </a:ext>
            </a:extLst>
          </p:cNvPr>
          <p:cNvSpPr>
            <a:spLocks noGrp="1"/>
          </p:cNvSpPr>
          <p:nvPr>
            <p:ph type="title"/>
          </p:nvPr>
        </p:nvSpPr>
        <p:spPr/>
        <p:txBody>
          <a:bodyPr/>
          <a:lstStyle/>
          <a:p>
            <a:r>
              <a:rPr lang="en-US" dirty="0"/>
              <a:t>Image References</a:t>
            </a:r>
          </a:p>
        </p:txBody>
      </p:sp>
      <p:sp>
        <p:nvSpPr>
          <p:cNvPr id="4" name="Content Placeholder 3">
            <a:extLst>
              <a:ext uri="{FF2B5EF4-FFF2-40B4-BE49-F238E27FC236}">
                <a16:creationId xmlns:a16="http://schemas.microsoft.com/office/drawing/2014/main" id="{21B39ECB-AE26-4A17-B03B-3370BF706F08}"/>
              </a:ext>
            </a:extLst>
          </p:cNvPr>
          <p:cNvSpPr>
            <a:spLocks noGrp="1"/>
          </p:cNvSpPr>
          <p:nvPr>
            <p:ph idx="1"/>
          </p:nvPr>
        </p:nvSpPr>
        <p:spPr>
          <a:xfrm>
            <a:off x="347396" y="1415871"/>
            <a:ext cx="9503614" cy="5060343"/>
          </a:xfrm>
        </p:spPr>
        <p:txBody>
          <a:bodyPr>
            <a:normAutofit/>
          </a:bodyPr>
          <a:lstStyle/>
          <a:p>
            <a:pPr marL="0" marR="0">
              <a:lnSpc>
                <a:spcPct val="150000"/>
              </a:lnSpc>
              <a:spcBef>
                <a:spcPts val="0"/>
              </a:spcBef>
              <a:spcAft>
                <a:spcPts val="12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 W1. Water Footprint Calculator, Drip Irrigation (2022) (November 28, 2022).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 AGRIVI Farm Business, Sprinkler Irrigation: Why Successful Farmers Use It (2022) (November 29, 2022).</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 GESTIRIEGO,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Tuberías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Microirrigación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(2022) (November 29, 2022).</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 Andrii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Yalanskyi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Potato plantation watering management (2022) (November 29, 2022).</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5. USGS, Estimated use of water in the United States in 2015 (2015) (November 28, 2022).</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6.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SurveyLegend</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How to Use Open-Ended Survey Questions +25 Examples (2020) (November 28, 2022).</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1200"/>
              </a:spcAft>
            </a:pPr>
            <a:endParaRPr lang="en-US" dirty="0"/>
          </a:p>
        </p:txBody>
      </p:sp>
    </p:spTree>
    <p:extLst>
      <p:ext uri="{BB962C8B-B14F-4D97-AF65-F5344CB8AC3E}">
        <p14:creationId xmlns:p14="http://schemas.microsoft.com/office/powerpoint/2010/main" val="1384757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7F47-5512-4B57-8A0B-335705484BCE}"/>
              </a:ext>
            </a:extLst>
          </p:cNvPr>
          <p:cNvSpPr>
            <a:spLocks noGrp="1"/>
          </p:cNvSpPr>
          <p:nvPr>
            <p:ph type="title"/>
          </p:nvPr>
        </p:nvSpPr>
        <p:spPr/>
        <p:txBody>
          <a:bodyPr/>
          <a:lstStyle/>
          <a:p>
            <a:r>
              <a:rPr lang="en-US" dirty="0"/>
              <a:t>Research Question and Background</a:t>
            </a:r>
          </a:p>
        </p:txBody>
      </p:sp>
      <p:sp>
        <p:nvSpPr>
          <p:cNvPr id="4" name="Content Placeholder 3">
            <a:extLst>
              <a:ext uri="{FF2B5EF4-FFF2-40B4-BE49-F238E27FC236}">
                <a16:creationId xmlns:a16="http://schemas.microsoft.com/office/drawing/2014/main" id="{21B39ECB-AE26-4A17-B03B-3370BF706F08}"/>
              </a:ext>
            </a:extLst>
          </p:cNvPr>
          <p:cNvSpPr>
            <a:spLocks noGrp="1"/>
          </p:cNvSpPr>
          <p:nvPr>
            <p:ph idx="1"/>
          </p:nvPr>
        </p:nvSpPr>
        <p:spPr>
          <a:xfrm>
            <a:off x="556194" y="1208316"/>
            <a:ext cx="9164749" cy="5475514"/>
          </a:xfrm>
        </p:spPr>
        <p:txBody>
          <a:bodyPr>
            <a:normAutofit/>
          </a:bodyPr>
          <a:lstStyle/>
          <a:p>
            <a:pPr>
              <a:lnSpc>
                <a:spcPct val="200000"/>
              </a:lnSpc>
            </a:pPr>
            <a:r>
              <a:rPr lang="en-US" sz="2000" dirty="0">
                <a:solidFill>
                  <a:schemeClr val="tx1"/>
                </a:solidFill>
              </a:rPr>
              <a:t>How much freshwater is used in irrigation through 3 main irrigation methods</a:t>
            </a:r>
          </a:p>
          <a:p>
            <a:pPr>
              <a:lnSpc>
                <a:spcPct val="200000"/>
              </a:lnSpc>
            </a:pPr>
            <a:r>
              <a:rPr lang="en-US" sz="2000" dirty="0">
                <a:solidFill>
                  <a:schemeClr val="tx1"/>
                </a:solidFill>
              </a:rPr>
              <a:t>United States Geological Survey (USGS) 2015</a:t>
            </a:r>
          </a:p>
          <a:p>
            <a:pPr>
              <a:lnSpc>
                <a:spcPct val="200000"/>
              </a:lnSpc>
            </a:pPr>
            <a:r>
              <a:rPr lang="en-US" sz="2000" dirty="0">
                <a:solidFill>
                  <a:schemeClr val="tx1"/>
                </a:solidFill>
              </a:rPr>
              <a:t>Water usage is an important topic in actuality due to the scarcity of resources</a:t>
            </a:r>
          </a:p>
          <a:p>
            <a:pPr>
              <a:lnSpc>
                <a:spcPct val="200000"/>
              </a:lnSpc>
            </a:pPr>
            <a:r>
              <a:rPr lang="en-US" sz="2000" dirty="0">
                <a:solidFill>
                  <a:schemeClr val="tx1"/>
                </a:solidFill>
              </a:rPr>
              <a:t>“Irrigation has played a significant role in the development and economy of the United States. It was critical in the settlement of the West and agricultural reinvention after the Dust Bowl” (9)</a:t>
            </a:r>
          </a:p>
          <a:p>
            <a:pPr>
              <a:lnSpc>
                <a:spcPct val="200000"/>
              </a:lnSpc>
            </a:pPr>
            <a:endParaRPr lang="en-US" sz="2000" dirty="0">
              <a:solidFill>
                <a:schemeClr val="tx1"/>
              </a:solidFill>
            </a:endParaRPr>
          </a:p>
        </p:txBody>
      </p:sp>
    </p:spTree>
    <p:extLst>
      <p:ext uri="{BB962C8B-B14F-4D97-AF65-F5344CB8AC3E}">
        <p14:creationId xmlns:p14="http://schemas.microsoft.com/office/powerpoint/2010/main" val="2975634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78E4F-DB7A-46E4-91CB-8D0E5C9B0DE6}"/>
              </a:ext>
            </a:extLst>
          </p:cNvPr>
          <p:cNvSpPr>
            <a:spLocks noGrp="1"/>
          </p:cNvSpPr>
          <p:nvPr>
            <p:ph type="ctrTitle"/>
          </p:nvPr>
        </p:nvSpPr>
        <p:spPr>
          <a:xfrm rot="20669220">
            <a:off x="675194" y="407871"/>
            <a:ext cx="3178003" cy="939800"/>
          </a:xfrm>
        </p:spPr>
        <p:txBody>
          <a:bodyPr/>
          <a:lstStyle/>
          <a:p>
            <a:r>
              <a:rPr lang="en-US" dirty="0"/>
              <a:t>Questions</a:t>
            </a:r>
          </a:p>
        </p:txBody>
      </p:sp>
      <p:pic>
        <p:nvPicPr>
          <p:cNvPr id="2" name="Picture 1">
            <a:extLst>
              <a:ext uri="{FF2B5EF4-FFF2-40B4-BE49-F238E27FC236}">
                <a16:creationId xmlns:a16="http://schemas.microsoft.com/office/drawing/2014/main" id="{E5B8B5A1-C843-48AB-812E-5CFC2103D75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6143" b="95429" l="22000" r="77167">
                        <a14:foregroundMark x1="25083" y1="74857" x2="26000" y2="63143"/>
                        <a14:foregroundMark x1="34083" y1="73857" x2="34083" y2="61286"/>
                        <a14:foregroundMark x1="32750" y1="48000" x2="32750" y2="48000"/>
                        <a14:foregroundMark x1="36250" y1="48857" x2="36250" y2="48857"/>
                        <a14:foregroundMark x1="37667" y1="58000" x2="37667" y2="58000"/>
                        <a14:foregroundMark x1="23833" y1="58429" x2="23833" y2="58429"/>
                        <a14:foregroundMark x1="22167" y1="68143" x2="22167" y2="68143"/>
                        <a14:foregroundMark x1="22250" y1="59714" x2="22250" y2="59714"/>
                        <a14:foregroundMark x1="26250" y1="93143" x2="26250" y2="93143"/>
                        <a14:foregroundMark x1="36750" y1="94857" x2="36750" y2="94857"/>
                        <a14:foregroundMark x1="52333" y1="88286" x2="52333" y2="88286"/>
                        <a14:foregroundMark x1="66500" y1="54000" x2="66500" y2="54000"/>
                        <a14:foregroundMark x1="74333" y1="88714" x2="74333" y2="88714"/>
                        <a14:foregroundMark x1="72000" y1="93571" x2="72000" y2="93571"/>
                        <a14:foregroundMark x1="65833" y1="53714" x2="66833" y2="55000"/>
                        <a14:foregroundMark x1="68667" y1="46000" x2="68667" y2="46000"/>
                        <a14:foregroundMark x1="69500" y1="41571" x2="69500" y2="41571"/>
                        <a14:foregroundMark x1="72333" y1="46143" x2="72333" y2="46143"/>
                        <a14:foregroundMark x1="56167" y1="15429" x2="56167" y2="15429"/>
                        <a14:foregroundMark x1="25083" y1="40571" x2="28250" y2="41143"/>
                        <a14:foregroundMark x1="28500" y1="28143" x2="28500" y2="28143"/>
                        <a14:foregroundMark x1="28000" y1="28714" x2="28500" y2="28571"/>
                        <a14:foregroundMark x1="28583" y1="28143" x2="28167" y2="27286"/>
                        <a14:foregroundMark x1="31333" y1="27000" x2="31333" y2="26571"/>
                        <a14:foregroundMark x1="30250" y1="18714" x2="30250" y2="18714"/>
                        <a14:foregroundMark x1="32083" y1="20429" x2="32083" y2="20429"/>
                        <a14:foregroundMark x1="32750" y1="20714" x2="32750" y2="20714"/>
                        <a14:foregroundMark x1="36417" y1="16571" x2="36417" y2="16571"/>
                        <a14:foregroundMark x1="36500" y1="10714" x2="36500" y2="10714"/>
                        <a14:foregroundMark x1="36500" y1="10429" x2="36500" y2="10429"/>
                        <a14:foregroundMark x1="37417" y1="17286" x2="37417" y2="17286"/>
                        <a14:foregroundMark x1="38833" y1="11429" x2="38833" y2="11429"/>
                        <a14:foregroundMark x1="40833" y1="19571" x2="40833" y2="19571"/>
                        <a14:foregroundMark x1="48250" y1="11714" x2="48250" y2="11714"/>
                        <a14:foregroundMark x1="48583" y1="10429" x2="48583" y2="10429"/>
                        <a14:foregroundMark x1="48917" y1="13857" x2="48917" y2="13857"/>
                        <a14:foregroundMark x1="47833" y1="9286" x2="47833" y2="9286"/>
                        <a14:foregroundMark x1="38000" y1="7857" x2="38000" y2="7857"/>
                        <a14:foregroundMark x1="36917" y1="7857" x2="36917" y2="7857"/>
                        <a14:foregroundMark x1="40167" y1="7714" x2="40167" y2="7714"/>
                        <a14:foregroundMark x1="42250" y1="13714" x2="42250" y2="13714"/>
                        <a14:foregroundMark x1="39917" y1="15429" x2="39917" y2="15429"/>
                        <a14:foregroundMark x1="39917" y1="13857" x2="39917" y2="13857"/>
                        <a14:foregroundMark x1="40083" y1="12857" x2="41667" y2="17143"/>
                        <a14:foregroundMark x1="39750" y1="15571" x2="40000" y2="13000"/>
                        <a14:foregroundMark x1="39917" y1="15714" x2="41417" y2="16857"/>
                        <a14:foregroundMark x1="41583" y1="17143" x2="40083" y2="15571"/>
                        <a14:foregroundMark x1="52833" y1="6143" x2="52833" y2="6143"/>
                        <a14:foregroundMark x1="56083" y1="10429" x2="57500" y2="10714"/>
                        <a14:foregroundMark x1="56333" y1="11000" x2="57083" y2="12429"/>
                        <a14:foregroundMark x1="56917" y1="11429" x2="56250" y2="12143"/>
                        <a14:foregroundMark x1="56417" y1="12286" x2="57250" y2="11714"/>
                        <a14:foregroundMark x1="62333" y1="19857" x2="62333" y2="19857"/>
                        <a14:foregroundMark x1="63000" y1="17143" x2="63000" y2="17143"/>
                        <a14:foregroundMark x1="65917" y1="23714" x2="66583" y2="23429"/>
                        <a14:foregroundMark x1="67750" y1="13857" x2="67750" y2="13857"/>
                        <a14:foregroundMark x1="69750" y1="14000" x2="69750" y2="14000"/>
                        <a14:foregroundMark x1="71250" y1="16857" x2="71250" y2="16857"/>
                        <a14:foregroundMark x1="72083" y1="21571" x2="72083" y2="21571"/>
                        <a14:foregroundMark x1="70833" y1="24714" x2="70833" y2="24714"/>
                        <a14:foregroundMark x1="69667" y1="29571" x2="69667" y2="29571"/>
                        <a14:foregroundMark x1="68167" y1="30429" x2="68167" y2="30429"/>
                        <a14:foregroundMark x1="71083" y1="28714" x2="71083" y2="28714"/>
                        <a14:foregroundMark x1="69083" y1="44571" x2="69083" y2="44571"/>
                        <a14:foregroundMark x1="70167" y1="49143" x2="70167" y2="49143"/>
                        <a14:foregroundMark x1="69333" y1="48714" x2="69333" y2="48714"/>
                        <a14:foregroundMark x1="68667" y1="48286" x2="68667" y2="48286"/>
                        <a14:foregroundMark x1="70750" y1="50000" x2="70750" y2="50000"/>
                        <a14:foregroundMark x1="70417" y1="49429" x2="70417" y2="49429"/>
                        <a14:foregroundMark x1="22417" y1="89714" x2="22417" y2="89714"/>
                        <a14:foregroundMark x1="33417" y1="95571" x2="33417" y2="95571"/>
                        <a14:foregroundMark x1="22083" y1="60143" x2="22750" y2="57286"/>
                        <a14:foregroundMark x1="31500" y1="47429" x2="31667" y2="45571"/>
                        <a14:foregroundMark x1="77167" y1="94429" x2="77167" y2="94429"/>
                      </a14:backgroundRemoval>
                    </a14:imgEffect>
                  </a14:imgLayer>
                </a14:imgProps>
              </a:ext>
            </a:extLst>
          </a:blip>
          <a:srcRect l="19265" t="4086" r="20776" b="1894"/>
          <a:stretch/>
        </p:blipFill>
        <p:spPr>
          <a:xfrm>
            <a:off x="2149895" y="393737"/>
            <a:ext cx="6853287" cy="6268826"/>
          </a:xfrm>
          <a:prstGeom prst="rect">
            <a:avLst/>
          </a:prstGeom>
        </p:spPr>
      </p:pic>
      <p:sp>
        <p:nvSpPr>
          <p:cNvPr id="5" name="Subtitle 2">
            <a:extLst>
              <a:ext uri="{FF2B5EF4-FFF2-40B4-BE49-F238E27FC236}">
                <a16:creationId xmlns:a16="http://schemas.microsoft.com/office/drawing/2014/main" id="{EC2ACBC1-133D-4B25-9C79-15E3DFB516DA}"/>
              </a:ext>
            </a:extLst>
          </p:cNvPr>
          <p:cNvSpPr txBox="1">
            <a:spLocks/>
          </p:cNvSpPr>
          <p:nvPr/>
        </p:nvSpPr>
        <p:spPr>
          <a:xfrm>
            <a:off x="264610" y="5900792"/>
            <a:ext cx="1999585" cy="563471"/>
          </a:xfrm>
          <a:prstGeom prst="rect">
            <a:avLst/>
          </a:prstGeom>
        </p:spPr>
        <p:txBody>
          <a:bodyPr vert="horz" lIns="91440" tIns="45720" rIns="91440" bIns="45720" rtlCol="0" anchor="t">
            <a:normAutofit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sz="3200" b="1" dirty="0">
                <a:solidFill>
                  <a:schemeClr val="tx1"/>
                </a:solidFill>
              </a:rPr>
              <a:t>Image (6)</a:t>
            </a:r>
          </a:p>
        </p:txBody>
      </p:sp>
    </p:spTree>
    <p:extLst>
      <p:ext uri="{BB962C8B-B14F-4D97-AF65-F5344CB8AC3E}">
        <p14:creationId xmlns:p14="http://schemas.microsoft.com/office/powerpoint/2010/main" val="3701898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9D199-6768-4269-855D-DAF3A2CD7DBE}"/>
              </a:ext>
            </a:extLst>
          </p:cNvPr>
          <p:cNvSpPr>
            <a:spLocks noGrp="1"/>
          </p:cNvSpPr>
          <p:nvPr>
            <p:ph type="title"/>
          </p:nvPr>
        </p:nvSpPr>
        <p:spPr>
          <a:xfrm>
            <a:off x="546706" y="54634"/>
            <a:ext cx="8596668" cy="1320800"/>
          </a:xfrm>
        </p:spPr>
        <p:txBody>
          <a:bodyPr/>
          <a:lstStyle/>
          <a:p>
            <a:pPr algn="ctr"/>
            <a:r>
              <a:rPr lang="en-US" dirty="0"/>
              <a:t>Irrigation Methods</a:t>
            </a:r>
          </a:p>
        </p:txBody>
      </p:sp>
      <p:sp>
        <p:nvSpPr>
          <p:cNvPr id="3" name="Content Placeholder 2">
            <a:extLst>
              <a:ext uri="{FF2B5EF4-FFF2-40B4-BE49-F238E27FC236}">
                <a16:creationId xmlns:a16="http://schemas.microsoft.com/office/drawing/2014/main" id="{7436A6C8-8254-4168-AC1A-9D1F3C4E7656}"/>
              </a:ext>
            </a:extLst>
          </p:cNvPr>
          <p:cNvSpPr>
            <a:spLocks noGrp="1"/>
          </p:cNvSpPr>
          <p:nvPr>
            <p:ph idx="1"/>
          </p:nvPr>
        </p:nvSpPr>
        <p:spPr>
          <a:xfrm>
            <a:off x="513280" y="722521"/>
            <a:ext cx="4325156" cy="637150"/>
          </a:xfrm>
        </p:spPr>
        <p:txBody>
          <a:bodyPr>
            <a:normAutofit/>
          </a:bodyPr>
          <a:lstStyle/>
          <a:p>
            <a:r>
              <a:rPr lang="en-US" sz="3200" dirty="0">
                <a:solidFill>
                  <a:schemeClr val="tx1"/>
                </a:solidFill>
              </a:rPr>
              <a:t>Sprinkler Irrigation</a:t>
            </a:r>
          </a:p>
        </p:txBody>
      </p:sp>
      <p:pic>
        <p:nvPicPr>
          <p:cNvPr id="4" name="Picture 3">
            <a:extLst>
              <a:ext uri="{FF2B5EF4-FFF2-40B4-BE49-F238E27FC236}">
                <a16:creationId xmlns:a16="http://schemas.microsoft.com/office/drawing/2014/main" id="{D3FEDFA1-9852-4F12-9CD6-7AFEDCD609F3}"/>
              </a:ext>
            </a:extLst>
          </p:cNvPr>
          <p:cNvPicPr>
            <a:picLocks noChangeAspect="1"/>
          </p:cNvPicPr>
          <p:nvPr/>
        </p:nvPicPr>
        <p:blipFill>
          <a:blip r:embed="rId2"/>
          <a:stretch>
            <a:fillRect/>
          </a:stretch>
        </p:blipFill>
        <p:spPr>
          <a:xfrm rot="21292526">
            <a:off x="1195646" y="1431572"/>
            <a:ext cx="3556654" cy="2371102"/>
          </a:xfrm>
          <a:prstGeom prst="rect">
            <a:avLst/>
          </a:prstGeom>
        </p:spPr>
      </p:pic>
      <p:sp>
        <p:nvSpPr>
          <p:cNvPr id="5" name="Content Placeholder 2">
            <a:extLst>
              <a:ext uri="{FF2B5EF4-FFF2-40B4-BE49-F238E27FC236}">
                <a16:creationId xmlns:a16="http://schemas.microsoft.com/office/drawing/2014/main" id="{5973FDBF-D2DB-43CD-BD3B-C5E5203AB77D}"/>
              </a:ext>
            </a:extLst>
          </p:cNvPr>
          <p:cNvSpPr txBox="1">
            <a:spLocks/>
          </p:cNvSpPr>
          <p:nvPr/>
        </p:nvSpPr>
        <p:spPr>
          <a:xfrm>
            <a:off x="6760455" y="5177850"/>
            <a:ext cx="4325156" cy="660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200" dirty="0">
                <a:solidFill>
                  <a:schemeClr val="tx1"/>
                </a:solidFill>
              </a:rPr>
              <a:t>Furrow Irrigation</a:t>
            </a:r>
          </a:p>
        </p:txBody>
      </p:sp>
      <p:sp>
        <p:nvSpPr>
          <p:cNvPr id="6" name="Content Placeholder 2">
            <a:extLst>
              <a:ext uri="{FF2B5EF4-FFF2-40B4-BE49-F238E27FC236}">
                <a16:creationId xmlns:a16="http://schemas.microsoft.com/office/drawing/2014/main" id="{612DC061-69E4-4499-B5F6-9DD9850375BC}"/>
              </a:ext>
            </a:extLst>
          </p:cNvPr>
          <p:cNvSpPr txBox="1">
            <a:spLocks/>
          </p:cNvSpPr>
          <p:nvPr/>
        </p:nvSpPr>
        <p:spPr>
          <a:xfrm>
            <a:off x="6760455" y="4657469"/>
            <a:ext cx="4325156" cy="52038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200" dirty="0">
                <a:solidFill>
                  <a:schemeClr val="tx1"/>
                </a:solidFill>
              </a:rPr>
              <a:t>Flood Irrigation</a:t>
            </a:r>
          </a:p>
        </p:txBody>
      </p:sp>
      <p:sp>
        <p:nvSpPr>
          <p:cNvPr id="7" name="Content Placeholder 2">
            <a:extLst>
              <a:ext uri="{FF2B5EF4-FFF2-40B4-BE49-F238E27FC236}">
                <a16:creationId xmlns:a16="http://schemas.microsoft.com/office/drawing/2014/main" id="{CB461FC3-930B-4FA5-920F-984B7D948FF0}"/>
              </a:ext>
            </a:extLst>
          </p:cNvPr>
          <p:cNvSpPr txBox="1">
            <a:spLocks/>
          </p:cNvSpPr>
          <p:nvPr/>
        </p:nvSpPr>
        <p:spPr>
          <a:xfrm>
            <a:off x="3942746" y="4982702"/>
            <a:ext cx="2230675" cy="13208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200" dirty="0">
                <a:solidFill>
                  <a:schemeClr val="tx1"/>
                </a:solidFill>
              </a:rPr>
              <a:t>Surface Irrigation</a:t>
            </a:r>
          </a:p>
        </p:txBody>
      </p:sp>
      <p:sp>
        <p:nvSpPr>
          <p:cNvPr id="8" name="Content Placeholder 2">
            <a:extLst>
              <a:ext uri="{FF2B5EF4-FFF2-40B4-BE49-F238E27FC236}">
                <a16:creationId xmlns:a16="http://schemas.microsoft.com/office/drawing/2014/main" id="{FE6B7A86-2C98-440C-9E83-4DD1D131718F}"/>
              </a:ext>
            </a:extLst>
          </p:cNvPr>
          <p:cNvSpPr txBox="1">
            <a:spLocks/>
          </p:cNvSpPr>
          <p:nvPr/>
        </p:nvSpPr>
        <p:spPr>
          <a:xfrm>
            <a:off x="6760455" y="578483"/>
            <a:ext cx="4325156" cy="13208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200" dirty="0" err="1">
                <a:solidFill>
                  <a:schemeClr val="tx1"/>
                </a:solidFill>
              </a:rPr>
              <a:t>Microirrigation</a:t>
            </a:r>
            <a:endParaRPr lang="en-US" sz="3200" dirty="0">
              <a:solidFill>
                <a:schemeClr val="tx1"/>
              </a:solidFill>
            </a:endParaRPr>
          </a:p>
        </p:txBody>
      </p:sp>
      <p:pic>
        <p:nvPicPr>
          <p:cNvPr id="9" name="Picture 8">
            <a:extLst>
              <a:ext uri="{FF2B5EF4-FFF2-40B4-BE49-F238E27FC236}">
                <a16:creationId xmlns:a16="http://schemas.microsoft.com/office/drawing/2014/main" id="{A958AD5A-936C-474A-8EEF-56CF2AC72E59}"/>
              </a:ext>
            </a:extLst>
          </p:cNvPr>
          <p:cNvPicPr>
            <a:picLocks noChangeAspect="1"/>
          </p:cNvPicPr>
          <p:nvPr/>
        </p:nvPicPr>
        <p:blipFill>
          <a:blip r:embed="rId3"/>
          <a:stretch>
            <a:fillRect/>
          </a:stretch>
        </p:blipFill>
        <p:spPr>
          <a:xfrm rot="215007">
            <a:off x="5389146" y="1237695"/>
            <a:ext cx="3754228" cy="2506240"/>
          </a:xfrm>
          <a:prstGeom prst="rect">
            <a:avLst/>
          </a:prstGeom>
        </p:spPr>
      </p:pic>
      <p:pic>
        <p:nvPicPr>
          <p:cNvPr id="12" name="Picture 11">
            <a:extLst>
              <a:ext uri="{FF2B5EF4-FFF2-40B4-BE49-F238E27FC236}">
                <a16:creationId xmlns:a16="http://schemas.microsoft.com/office/drawing/2014/main" id="{D1D13A33-817D-4B91-B334-F3D98E378383}"/>
              </a:ext>
            </a:extLst>
          </p:cNvPr>
          <p:cNvPicPr>
            <a:picLocks noChangeAspect="1"/>
          </p:cNvPicPr>
          <p:nvPr/>
        </p:nvPicPr>
        <p:blipFill rotWithShape="1">
          <a:blip r:embed="rId4"/>
          <a:srcRect l="3518"/>
          <a:stretch/>
        </p:blipFill>
        <p:spPr>
          <a:xfrm>
            <a:off x="251712" y="4316133"/>
            <a:ext cx="3584838" cy="2303630"/>
          </a:xfrm>
          <a:prstGeom prst="rect">
            <a:avLst/>
          </a:prstGeom>
        </p:spPr>
      </p:pic>
      <p:sp>
        <p:nvSpPr>
          <p:cNvPr id="13" name="Content Placeholder 2">
            <a:extLst>
              <a:ext uri="{FF2B5EF4-FFF2-40B4-BE49-F238E27FC236}">
                <a16:creationId xmlns:a16="http://schemas.microsoft.com/office/drawing/2014/main" id="{2F4FDBAC-60C8-4759-81D3-92FAC80DF56E}"/>
              </a:ext>
            </a:extLst>
          </p:cNvPr>
          <p:cNvSpPr txBox="1">
            <a:spLocks/>
          </p:cNvSpPr>
          <p:nvPr/>
        </p:nvSpPr>
        <p:spPr>
          <a:xfrm>
            <a:off x="6760455" y="5713225"/>
            <a:ext cx="4325156" cy="660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3200" dirty="0">
                <a:solidFill>
                  <a:schemeClr val="tx1"/>
                </a:solidFill>
              </a:rPr>
              <a:t>Gravity Irrigation</a:t>
            </a:r>
          </a:p>
        </p:txBody>
      </p:sp>
      <p:sp>
        <p:nvSpPr>
          <p:cNvPr id="14" name="Left Brace 13">
            <a:extLst>
              <a:ext uri="{FF2B5EF4-FFF2-40B4-BE49-F238E27FC236}">
                <a16:creationId xmlns:a16="http://schemas.microsoft.com/office/drawing/2014/main" id="{E1A401F0-088C-4429-B276-22EACCCD6CDE}"/>
              </a:ext>
            </a:extLst>
          </p:cNvPr>
          <p:cNvSpPr/>
          <p:nvPr/>
        </p:nvSpPr>
        <p:spPr>
          <a:xfrm>
            <a:off x="6115523" y="4522417"/>
            <a:ext cx="982735" cy="1891061"/>
          </a:xfrm>
          <a:prstGeom prst="leftBrace">
            <a:avLst>
              <a:gd name="adj1" fmla="val 0"/>
              <a:gd name="adj2" fmla="val 50576"/>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ubtitle 2">
            <a:extLst>
              <a:ext uri="{FF2B5EF4-FFF2-40B4-BE49-F238E27FC236}">
                <a16:creationId xmlns:a16="http://schemas.microsoft.com/office/drawing/2014/main" id="{1A6A0E24-D3A0-4317-B401-29C6FAE5CB95}"/>
              </a:ext>
            </a:extLst>
          </p:cNvPr>
          <p:cNvSpPr txBox="1">
            <a:spLocks/>
          </p:cNvSpPr>
          <p:nvPr/>
        </p:nvSpPr>
        <p:spPr>
          <a:xfrm>
            <a:off x="3161508" y="3620297"/>
            <a:ext cx="1999585" cy="563471"/>
          </a:xfrm>
          <a:prstGeom prst="rect">
            <a:avLst/>
          </a:prstGeom>
        </p:spPr>
        <p:txBody>
          <a:bodyPr vert="horz" lIns="91440" tIns="45720" rIns="91440" bIns="45720" rtlCol="0" anchor="t">
            <a:normAutofit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sz="3200" b="1" dirty="0">
                <a:solidFill>
                  <a:schemeClr val="tx1"/>
                </a:solidFill>
              </a:rPr>
              <a:t>Image (2)</a:t>
            </a:r>
          </a:p>
        </p:txBody>
      </p:sp>
      <p:sp>
        <p:nvSpPr>
          <p:cNvPr id="16" name="Subtitle 2">
            <a:extLst>
              <a:ext uri="{FF2B5EF4-FFF2-40B4-BE49-F238E27FC236}">
                <a16:creationId xmlns:a16="http://schemas.microsoft.com/office/drawing/2014/main" id="{8A76C3BC-B28F-4981-8C3E-22E91CCACBA6}"/>
              </a:ext>
            </a:extLst>
          </p:cNvPr>
          <p:cNvSpPr txBox="1">
            <a:spLocks/>
          </p:cNvSpPr>
          <p:nvPr/>
        </p:nvSpPr>
        <p:spPr>
          <a:xfrm>
            <a:off x="7152442" y="3815719"/>
            <a:ext cx="1999585" cy="563471"/>
          </a:xfrm>
          <a:prstGeom prst="rect">
            <a:avLst/>
          </a:prstGeom>
        </p:spPr>
        <p:txBody>
          <a:bodyPr vert="horz" lIns="91440" tIns="45720" rIns="91440" bIns="45720" rtlCol="0" anchor="t">
            <a:normAutofit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sz="3200" b="1" dirty="0">
                <a:solidFill>
                  <a:schemeClr val="tx1"/>
                </a:solidFill>
              </a:rPr>
              <a:t>Image (3)</a:t>
            </a:r>
          </a:p>
        </p:txBody>
      </p:sp>
      <p:sp>
        <p:nvSpPr>
          <p:cNvPr id="17" name="Subtitle 2">
            <a:extLst>
              <a:ext uri="{FF2B5EF4-FFF2-40B4-BE49-F238E27FC236}">
                <a16:creationId xmlns:a16="http://schemas.microsoft.com/office/drawing/2014/main" id="{97D66B64-9313-463D-A268-4748D5BE66CC}"/>
              </a:ext>
            </a:extLst>
          </p:cNvPr>
          <p:cNvSpPr txBox="1">
            <a:spLocks/>
          </p:cNvSpPr>
          <p:nvPr/>
        </p:nvSpPr>
        <p:spPr>
          <a:xfrm>
            <a:off x="3928760" y="6201641"/>
            <a:ext cx="1999585" cy="563471"/>
          </a:xfrm>
          <a:prstGeom prst="rect">
            <a:avLst/>
          </a:prstGeom>
        </p:spPr>
        <p:txBody>
          <a:bodyPr vert="horz" lIns="91440" tIns="45720" rIns="91440" bIns="45720" rtlCol="0" anchor="t">
            <a:normAutofit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sz="3200" b="1" dirty="0">
                <a:solidFill>
                  <a:schemeClr val="tx1"/>
                </a:solidFill>
              </a:rPr>
              <a:t>Image (4)</a:t>
            </a:r>
          </a:p>
        </p:txBody>
      </p:sp>
    </p:spTree>
    <p:extLst>
      <p:ext uri="{BB962C8B-B14F-4D97-AF65-F5344CB8AC3E}">
        <p14:creationId xmlns:p14="http://schemas.microsoft.com/office/powerpoint/2010/main" val="2358395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ADB9-F229-4367-8C1A-10C2BBD4D377}"/>
              </a:ext>
            </a:extLst>
          </p:cNvPr>
          <p:cNvSpPr>
            <a:spLocks noGrp="1"/>
          </p:cNvSpPr>
          <p:nvPr>
            <p:ph type="title"/>
          </p:nvPr>
        </p:nvSpPr>
        <p:spPr/>
        <p:txBody>
          <a:bodyPr/>
          <a:lstStyle/>
          <a:p>
            <a:r>
              <a:rPr lang="en-US" dirty="0"/>
              <a:t>Important Considerations</a:t>
            </a:r>
          </a:p>
        </p:txBody>
      </p:sp>
      <p:sp>
        <p:nvSpPr>
          <p:cNvPr id="3" name="Content Placeholder 2">
            <a:extLst>
              <a:ext uri="{FF2B5EF4-FFF2-40B4-BE49-F238E27FC236}">
                <a16:creationId xmlns:a16="http://schemas.microsoft.com/office/drawing/2014/main" id="{8EABAE98-F45F-4487-8F5C-EE0D9A75504E}"/>
              </a:ext>
            </a:extLst>
          </p:cNvPr>
          <p:cNvSpPr>
            <a:spLocks noGrp="1"/>
          </p:cNvSpPr>
          <p:nvPr>
            <p:ph idx="1"/>
          </p:nvPr>
        </p:nvSpPr>
        <p:spPr>
          <a:xfrm>
            <a:off x="677334" y="1484086"/>
            <a:ext cx="9065380" cy="4938485"/>
          </a:xfrm>
        </p:spPr>
        <p:txBody>
          <a:bodyPr>
            <a:normAutofit/>
          </a:bodyPr>
          <a:lstStyle/>
          <a:p>
            <a:pPr>
              <a:lnSpc>
                <a:spcPct val="200000"/>
              </a:lnSpc>
            </a:pPr>
            <a:r>
              <a:rPr lang="en-US" dirty="0">
                <a:solidFill>
                  <a:schemeClr val="tx1"/>
                </a:solidFill>
              </a:rPr>
              <a:t>“Irrigation water use is defined as water applied by an irrigation system to assist crop and pasture growth, or to maintain vegetation on recreational lands such as parks and golf courses” (8).</a:t>
            </a:r>
          </a:p>
          <a:p>
            <a:pPr>
              <a:lnSpc>
                <a:spcPct val="200000"/>
              </a:lnSpc>
            </a:pPr>
            <a:r>
              <a:rPr lang="en-US" dirty="0">
                <a:solidFill>
                  <a:schemeClr val="tx1"/>
                </a:solidFill>
              </a:rPr>
              <a:t>“Irrigation includes water that is applied for pre-irrigation, frost protection, chemical application, weed control, field preparation, crop cooling, harvesting, dust suppression, leaching of salts from the root zone, and conveyance losses” (8).</a:t>
            </a:r>
          </a:p>
          <a:p>
            <a:pPr>
              <a:lnSpc>
                <a:spcPct val="200000"/>
              </a:lnSpc>
            </a:pPr>
            <a:r>
              <a:rPr lang="en-US" dirty="0">
                <a:solidFill>
                  <a:schemeClr val="tx1"/>
                </a:solidFill>
              </a:rPr>
              <a:t>Initial hypothesis is that water usage will be consistent throughout all categories</a:t>
            </a:r>
          </a:p>
          <a:p>
            <a:pPr>
              <a:lnSpc>
                <a:spcPct val="200000"/>
              </a:lnSpc>
            </a:pPr>
            <a:endParaRPr lang="en-US" dirty="0">
              <a:solidFill>
                <a:schemeClr val="tx1"/>
              </a:solidFill>
            </a:endParaRPr>
          </a:p>
          <a:p>
            <a:pPr>
              <a:lnSpc>
                <a:spcPct val="200000"/>
              </a:lnSpc>
            </a:pPr>
            <a:endParaRPr lang="en-US" dirty="0">
              <a:solidFill>
                <a:schemeClr val="tx1"/>
              </a:solidFill>
            </a:endParaRPr>
          </a:p>
        </p:txBody>
      </p:sp>
    </p:spTree>
    <p:extLst>
      <p:ext uri="{BB962C8B-B14F-4D97-AF65-F5344CB8AC3E}">
        <p14:creationId xmlns:p14="http://schemas.microsoft.com/office/powerpoint/2010/main" val="2665865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78E4F-DB7A-46E4-91CB-8D0E5C9B0DE6}"/>
              </a:ext>
            </a:extLst>
          </p:cNvPr>
          <p:cNvSpPr>
            <a:spLocks noGrp="1"/>
          </p:cNvSpPr>
          <p:nvPr>
            <p:ph type="ctrTitle"/>
          </p:nvPr>
        </p:nvSpPr>
        <p:spPr>
          <a:xfrm>
            <a:off x="845218" y="302357"/>
            <a:ext cx="8428785" cy="1047472"/>
          </a:xfrm>
        </p:spPr>
        <p:txBody>
          <a:bodyPr/>
          <a:lstStyle/>
          <a:p>
            <a:r>
              <a:rPr lang="en-US" dirty="0"/>
              <a:t>What dataset was used?</a:t>
            </a:r>
          </a:p>
        </p:txBody>
      </p:sp>
      <p:sp>
        <p:nvSpPr>
          <p:cNvPr id="7" name="Subtitle 6">
            <a:extLst>
              <a:ext uri="{FF2B5EF4-FFF2-40B4-BE49-F238E27FC236}">
                <a16:creationId xmlns:a16="http://schemas.microsoft.com/office/drawing/2014/main" id="{797FE9D2-270F-4B21-8B9D-229B529B7D8E}"/>
              </a:ext>
            </a:extLst>
          </p:cNvPr>
          <p:cNvSpPr>
            <a:spLocks noGrp="1"/>
          </p:cNvSpPr>
          <p:nvPr>
            <p:ph type="subTitle" idx="1"/>
          </p:nvPr>
        </p:nvSpPr>
        <p:spPr>
          <a:xfrm>
            <a:off x="731485" y="1699125"/>
            <a:ext cx="8542518" cy="4405814"/>
          </a:xfrm>
        </p:spPr>
        <p:txBody>
          <a:bodyPr>
            <a:normAutofit/>
          </a:bodyPr>
          <a:lstStyle/>
          <a:p>
            <a:pPr marL="285750" indent="-285750" algn="just">
              <a:lnSpc>
                <a:spcPct val="150000"/>
              </a:lnSpc>
              <a:buFont typeface="Wingdings" panose="05000000000000000000" pitchFamily="2" charset="2"/>
              <a:buChar char="ü"/>
            </a:pPr>
            <a:r>
              <a:rPr lang="en-US" sz="2000" dirty="0">
                <a:solidFill>
                  <a:schemeClr val="tx1"/>
                </a:solidFill>
              </a:rPr>
              <a:t>Data comes from field studies, interviews made to specialists and shared research. It comes directly from the United States Geological Survey (USGS)</a:t>
            </a:r>
          </a:p>
          <a:p>
            <a:pPr marL="285750" indent="-285750" algn="just">
              <a:lnSpc>
                <a:spcPct val="150000"/>
              </a:lnSpc>
              <a:buFont typeface="Wingdings" panose="05000000000000000000" pitchFamily="2" charset="2"/>
              <a:buChar char="ü"/>
            </a:pPr>
            <a:r>
              <a:rPr lang="en-US" sz="2000" dirty="0">
                <a:solidFill>
                  <a:schemeClr val="tx1"/>
                </a:solidFill>
              </a:rPr>
              <a:t>Original dataset was contained in a 3225 rows (observations) x 141 columns (variables) table</a:t>
            </a:r>
          </a:p>
          <a:p>
            <a:pPr marL="285750" indent="-285750" algn="just">
              <a:lnSpc>
                <a:spcPct val="150000"/>
              </a:lnSpc>
              <a:buFont typeface="Wingdings" panose="05000000000000000000" pitchFamily="2" charset="2"/>
              <a:buChar char="ü"/>
            </a:pPr>
            <a:r>
              <a:rPr lang="en-US" sz="2000" dirty="0">
                <a:solidFill>
                  <a:schemeClr val="tx1"/>
                </a:solidFill>
              </a:rPr>
              <a:t>Dependent variables were acres irrigated and water used per day</a:t>
            </a:r>
          </a:p>
          <a:p>
            <a:pPr marL="285750" indent="-285750" algn="just">
              <a:lnSpc>
                <a:spcPct val="150000"/>
              </a:lnSpc>
              <a:buFont typeface="Wingdings" panose="05000000000000000000" pitchFamily="2" charset="2"/>
              <a:buChar char="ü"/>
            </a:pPr>
            <a:r>
              <a:rPr lang="en-US" sz="2000" dirty="0">
                <a:solidFill>
                  <a:schemeClr val="tx1"/>
                </a:solidFill>
              </a:rPr>
              <a:t>Explanatory variables were states and counties  </a:t>
            </a:r>
          </a:p>
          <a:p>
            <a:pPr marL="285750" indent="-285750" algn="just">
              <a:lnSpc>
                <a:spcPct val="150000"/>
              </a:lnSpc>
              <a:buFont typeface="Wingdings" panose="05000000000000000000" pitchFamily="2" charset="2"/>
              <a:buChar char="ü"/>
            </a:pPr>
            <a:r>
              <a:rPr lang="en-US" sz="2000" dirty="0">
                <a:solidFill>
                  <a:schemeClr val="tx1"/>
                </a:solidFill>
              </a:rPr>
              <a:t>Analyzed variables were categorical/quantitative</a:t>
            </a:r>
          </a:p>
        </p:txBody>
      </p:sp>
      <p:pic>
        <p:nvPicPr>
          <p:cNvPr id="3" name="Picture 2">
            <a:extLst>
              <a:ext uri="{FF2B5EF4-FFF2-40B4-BE49-F238E27FC236}">
                <a16:creationId xmlns:a16="http://schemas.microsoft.com/office/drawing/2014/main" id="{E1A87AA3-19C5-4EF5-A088-EA64D5389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2207">
            <a:off x="9242108" y="2796079"/>
            <a:ext cx="2597385" cy="3376601"/>
          </a:xfrm>
          <a:prstGeom prst="rect">
            <a:avLst/>
          </a:prstGeom>
        </p:spPr>
      </p:pic>
      <p:sp>
        <p:nvSpPr>
          <p:cNvPr id="8" name="Subtitle 2">
            <a:extLst>
              <a:ext uri="{FF2B5EF4-FFF2-40B4-BE49-F238E27FC236}">
                <a16:creationId xmlns:a16="http://schemas.microsoft.com/office/drawing/2014/main" id="{B7D61FF5-D6AD-4F89-8766-C7A34054E8C0}"/>
              </a:ext>
            </a:extLst>
          </p:cNvPr>
          <p:cNvSpPr txBox="1">
            <a:spLocks/>
          </p:cNvSpPr>
          <p:nvPr/>
        </p:nvSpPr>
        <p:spPr>
          <a:xfrm>
            <a:off x="9126478" y="6172499"/>
            <a:ext cx="1999585" cy="563471"/>
          </a:xfrm>
          <a:prstGeom prst="rect">
            <a:avLst/>
          </a:prstGeom>
        </p:spPr>
        <p:txBody>
          <a:bodyPr vert="horz" lIns="91440" tIns="45720" rIns="91440" bIns="45720" rtlCol="0" anchor="t">
            <a:normAutofit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sz="3200" b="1" dirty="0">
                <a:solidFill>
                  <a:schemeClr val="tx1"/>
                </a:solidFill>
              </a:rPr>
              <a:t>Image (5)</a:t>
            </a:r>
          </a:p>
        </p:txBody>
      </p:sp>
    </p:spTree>
    <p:extLst>
      <p:ext uri="{BB962C8B-B14F-4D97-AF65-F5344CB8AC3E}">
        <p14:creationId xmlns:p14="http://schemas.microsoft.com/office/powerpoint/2010/main" val="113321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7F47-5512-4B57-8A0B-335705484BCE}"/>
              </a:ext>
            </a:extLst>
          </p:cNvPr>
          <p:cNvSpPr>
            <a:spLocks noGrp="1"/>
          </p:cNvSpPr>
          <p:nvPr>
            <p:ph type="title"/>
          </p:nvPr>
        </p:nvSpPr>
        <p:spPr/>
        <p:txBody>
          <a:bodyPr/>
          <a:lstStyle/>
          <a:p>
            <a:r>
              <a:rPr lang="en-US" dirty="0"/>
              <a:t>Methods</a:t>
            </a:r>
          </a:p>
        </p:txBody>
      </p:sp>
      <p:sp>
        <p:nvSpPr>
          <p:cNvPr id="4" name="Content Placeholder 3">
            <a:extLst>
              <a:ext uri="{FF2B5EF4-FFF2-40B4-BE49-F238E27FC236}">
                <a16:creationId xmlns:a16="http://schemas.microsoft.com/office/drawing/2014/main" id="{21B39ECB-AE26-4A17-B03B-3370BF706F08}"/>
              </a:ext>
            </a:extLst>
          </p:cNvPr>
          <p:cNvSpPr>
            <a:spLocks noGrp="1"/>
          </p:cNvSpPr>
          <p:nvPr>
            <p:ph idx="1"/>
          </p:nvPr>
        </p:nvSpPr>
        <p:spPr>
          <a:xfrm>
            <a:off x="677334" y="1642115"/>
            <a:ext cx="8596668" cy="4410342"/>
          </a:xfrm>
        </p:spPr>
        <p:txBody>
          <a:bodyPr>
            <a:normAutofit/>
          </a:bodyPr>
          <a:lstStyle/>
          <a:p>
            <a:r>
              <a:rPr lang="en-US" sz="2000" dirty="0">
                <a:solidFill>
                  <a:schemeClr val="tx1"/>
                </a:solidFill>
                <a:ea typeface="Times New Roman" panose="02020603050405020304" pitchFamily="18" charset="0"/>
              </a:rPr>
              <a:t>Tidy data</a:t>
            </a:r>
            <a:r>
              <a:rPr lang="en-US" sz="2000" dirty="0">
                <a:solidFill>
                  <a:schemeClr val="tx1"/>
                </a:solidFill>
                <a:effectLst/>
                <a:ea typeface="Times New Roman" panose="02020603050405020304" pitchFamily="18" charset="0"/>
              </a:rPr>
              <a:t> </a:t>
            </a:r>
          </a:p>
          <a:p>
            <a:endParaRPr lang="en-US" sz="2000" dirty="0">
              <a:solidFill>
                <a:schemeClr val="tx1"/>
              </a:solidFill>
              <a:effectLst/>
              <a:ea typeface="Times New Roman" panose="02020603050405020304" pitchFamily="18" charset="0"/>
            </a:endParaRPr>
          </a:p>
          <a:p>
            <a:r>
              <a:rPr lang="en-US" sz="2000" dirty="0">
                <a:solidFill>
                  <a:schemeClr val="tx1"/>
                </a:solidFill>
                <a:ea typeface="Times New Roman" panose="02020603050405020304" pitchFamily="18" charset="0"/>
              </a:rPr>
              <a:t>Original dataset had no mistakes in general, and good practices for data format were used (glossary, camel casing, one piece of data per cell)</a:t>
            </a:r>
          </a:p>
          <a:p>
            <a:pPr marL="0" indent="0">
              <a:buNone/>
            </a:pPr>
            <a:endParaRPr lang="en-US" sz="2000" dirty="0">
              <a:solidFill>
                <a:schemeClr val="tx1"/>
              </a:solidFill>
              <a:effectLst/>
              <a:ea typeface="Times New Roman" panose="02020603050405020304" pitchFamily="18" charset="0"/>
            </a:endParaRPr>
          </a:p>
          <a:p>
            <a:r>
              <a:rPr lang="en-US" sz="2000" dirty="0">
                <a:solidFill>
                  <a:schemeClr val="tx1"/>
                </a:solidFill>
                <a:ea typeface="Times New Roman" panose="02020603050405020304" pitchFamily="18" charset="0"/>
              </a:rPr>
              <a:t>Data is reproducible; using same methods can yield same results</a:t>
            </a:r>
          </a:p>
          <a:p>
            <a:endParaRPr lang="en-US" sz="2000" dirty="0">
              <a:solidFill>
                <a:schemeClr val="tx1"/>
              </a:solidFill>
              <a:effectLst/>
              <a:ea typeface="Times New Roman" panose="02020603050405020304" pitchFamily="18" charset="0"/>
            </a:endParaRPr>
          </a:p>
          <a:p>
            <a:r>
              <a:rPr lang="en-US" sz="2000" dirty="0">
                <a:solidFill>
                  <a:schemeClr val="tx1"/>
                </a:solidFill>
                <a:ea typeface="Times New Roman" panose="02020603050405020304" pitchFamily="18" charset="0"/>
              </a:rPr>
              <a:t>Pivot tables were used, sum of data and graph insertion. Used excel with practices learned at class.</a:t>
            </a:r>
            <a:endParaRPr lang="en-US" sz="2000" dirty="0">
              <a:solidFill>
                <a:schemeClr val="tx1"/>
              </a:solidFill>
            </a:endParaRPr>
          </a:p>
        </p:txBody>
      </p:sp>
    </p:spTree>
    <p:extLst>
      <p:ext uri="{BB962C8B-B14F-4D97-AF65-F5344CB8AC3E}">
        <p14:creationId xmlns:p14="http://schemas.microsoft.com/office/powerpoint/2010/main" val="2795645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78E4F-DB7A-46E4-91CB-8D0E5C9B0DE6}"/>
              </a:ext>
            </a:extLst>
          </p:cNvPr>
          <p:cNvSpPr>
            <a:spLocks noGrp="1"/>
          </p:cNvSpPr>
          <p:nvPr>
            <p:ph type="ctrTitle"/>
          </p:nvPr>
        </p:nvSpPr>
        <p:spPr>
          <a:xfrm>
            <a:off x="913179" y="3102118"/>
            <a:ext cx="7766936" cy="1646302"/>
          </a:xfrm>
        </p:spPr>
        <p:txBody>
          <a:bodyPr/>
          <a:lstStyle/>
          <a:p>
            <a:r>
              <a:rPr lang="en-US" sz="13800" dirty="0"/>
              <a:t>Results</a:t>
            </a:r>
          </a:p>
        </p:txBody>
      </p:sp>
    </p:spTree>
    <p:extLst>
      <p:ext uri="{BB962C8B-B14F-4D97-AF65-F5344CB8AC3E}">
        <p14:creationId xmlns:p14="http://schemas.microsoft.com/office/powerpoint/2010/main" val="732854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4D095E-D051-46B7-9299-66F36581452F}"/>
              </a:ext>
            </a:extLst>
          </p:cNvPr>
          <p:cNvSpPr>
            <a:spLocks noGrp="1"/>
          </p:cNvSpPr>
          <p:nvPr>
            <p:ph type="ctrTitle"/>
          </p:nvPr>
        </p:nvSpPr>
        <p:spPr>
          <a:xfrm>
            <a:off x="6351870" y="894449"/>
            <a:ext cx="3336415" cy="4134749"/>
          </a:xfrm>
        </p:spPr>
        <p:txBody>
          <a:bodyPr/>
          <a:lstStyle/>
          <a:p>
            <a:r>
              <a:rPr lang="en-US" dirty="0"/>
              <a:t>General Irrigation</a:t>
            </a:r>
            <a:br>
              <a:rPr lang="en-US" dirty="0"/>
            </a:br>
            <a:br>
              <a:rPr lang="en-US" dirty="0"/>
            </a:br>
            <a:r>
              <a:rPr lang="en-US" dirty="0"/>
              <a:t>Figure 1</a:t>
            </a:r>
          </a:p>
        </p:txBody>
      </p:sp>
      <p:pic>
        <p:nvPicPr>
          <p:cNvPr id="9" name="Picture 8">
            <a:extLst>
              <a:ext uri="{FF2B5EF4-FFF2-40B4-BE49-F238E27FC236}">
                <a16:creationId xmlns:a16="http://schemas.microsoft.com/office/drawing/2014/main" id="{6BE16291-F757-4026-B0D6-9690ABCAF660}"/>
              </a:ext>
            </a:extLst>
          </p:cNvPr>
          <p:cNvPicPr>
            <a:picLocks noChangeAspect="1"/>
          </p:cNvPicPr>
          <p:nvPr/>
        </p:nvPicPr>
        <p:blipFill>
          <a:blip r:embed="rId2"/>
          <a:stretch>
            <a:fillRect/>
          </a:stretch>
        </p:blipFill>
        <p:spPr>
          <a:xfrm>
            <a:off x="1507067" y="131975"/>
            <a:ext cx="5190722" cy="6400800"/>
          </a:xfrm>
          <a:prstGeom prst="rect">
            <a:avLst/>
          </a:prstGeom>
        </p:spPr>
      </p:pic>
    </p:spTree>
    <p:extLst>
      <p:ext uri="{BB962C8B-B14F-4D97-AF65-F5344CB8AC3E}">
        <p14:creationId xmlns:p14="http://schemas.microsoft.com/office/powerpoint/2010/main" val="2128652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EE80A85-172B-4457-9491-F394825E5EC5}"/>
              </a:ext>
            </a:extLst>
          </p:cNvPr>
          <p:cNvSpPr txBox="1">
            <a:spLocks/>
          </p:cNvSpPr>
          <p:nvPr/>
        </p:nvSpPr>
        <p:spPr>
          <a:xfrm>
            <a:off x="544284" y="1790700"/>
            <a:ext cx="3048001" cy="358139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dirty="0"/>
              <a:t>Irrigation of Crops</a:t>
            </a:r>
          </a:p>
          <a:p>
            <a:endParaRPr lang="en-US" sz="5400" dirty="0"/>
          </a:p>
          <a:p>
            <a:r>
              <a:rPr lang="en-US" sz="5400" dirty="0"/>
              <a:t>Figure 2</a:t>
            </a:r>
          </a:p>
        </p:txBody>
      </p:sp>
      <p:pic>
        <p:nvPicPr>
          <p:cNvPr id="3" name="Picture 2">
            <a:extLst>
              <a:ext uri="{FF2B5EF4-FFF2-40B4-BE49-F238E27FC236}">
                <a16:creationId xmlns:a16="http://schemas.microsoft.com/office/drawing/2014/main" id="{185D5D7A-1450-4C0B-A46D-A2E4B791EC7C}"/>
              </a:ext>
            </a:extLst>
          </p:cNvPr>
          <p:cNvPicPr>
            <a:picLocks noChangeAspect="1"/>
          </p:cNvPicPr>
          <p:nvPr/>
        </p:nvPicPr>
        <p:blipFill>
          <a:blip r:embed="rId2"/>
          <a:stretch>
            <a:fillRect/>
          </a:stretch>
        </p:blipFill>
        <p:spPr>
          <a:xfrm>
            <a:off x="3762829" y="228322"/>
            <a:ext cx="5194242" cy="6401355"/>
          </a:xfrm>
          <a:prstGeom prst="rect">
            <a:avLst/>
          </a:prstGeom>
        </p:spPr>
      </p:pic>
    </p:spTree>
    <p:extLst>
      <p:ext uri="{BB962C8B-B14F-4D97-AF65-F5344CB8AC3E}">
        <p14:creationId xmlns:p14="http://schemas.microsoft.com/office/powerpoint/2010/main" val="211330781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999</TotalTime>
  <Words>1087</Words>
  <Application>Microsoft Office PowerPoint</Application>
  <PresentationFormat>Widescreen</PresentationFormat>
  <Paragraphs>87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Times New Roman</vt:lpstr>
      <vt:lpstr>Trebuchet MS</vt:lpstr>
      <vt:lpstr>Wingdings</vt:lpstr>
      <vt:lpstr>Wingdings 3</vt:lpstr>
      <vt:lpstr>Facet</vt:lpstr>
      <vt:lpstr>Irrigation Methods Water Usage in the United States and Techniques to Ensure Water Efficiency</vt:lpstr>
      <vt:lpstr>Research Question and Background</vt:lpstr>
      <vt:lpstr>Irrigation Methods</vt:lpstr>
      <vt:lpstr>Important Considerations</vt:lpstr>
      <vt:lpstr>What dataset was used?</vt:lpstr>
      <vt:lpstr>Methods</vt:lpstr>
      <vt:lpstr>Results</vt:lpstr>
      <vt:lpstr>General Irrigation  Figure 1</vt:lpstr>
      <vt:lpstr>PowerPoint Presentation</vt:lpstr>
      <vt:lpstr> Irrigation-Golf  Figure 3</vt:lpstr>
      <vt:lpstr>PowerPoint Presentation</vt:lpstr>
      <vt:lpstr>Figure 5</vt:lpstr>
      <vt:lpstr>PowerPoint Presentation</vt:lpstr>
      <vt:lpstr>Figure 7 (9)</vt:lpstr>
      <vt:lpstr>Techniques to Ensure Water Efficiency</vt:lpstr>
      <vt:lpstr>Discussion</vt:lpstr>
      <vt:lpstr>Conclusion</vt:lpstr>
      <vt:lpstr>References</vt:lpstr>
      <vt:lpstr>Image 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Irrigation Methods Water Usage and Techniques to Ensure Water Efficiency?</dc:title>
  <dc:creator>Marcos Eduardo Andrade Meza</dc:creator>
  <cp:lastModifiedBy>Marcos Eduardo Andrade Meza</cp:lastModifiedBy>
  <cp:revision>103</cp:revision>
  <dcterms:created xsi:type="dcterms:W3CDTF">2022-11-28T05:00:07Z</dcterms:created>
  <dcterms:modified xsi:type="dcterms:W3CDTF">2022-12-01T07:40:15Z</dcterms:modified>
</cp:coreProperties>
</file>